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304" r:id="rId2"/>
    <p:sldId id="258" r:id="rId3"/>
    <p:sldId id="277" r:id="rId4"/>
    <p:sldId id="260" r:id="rId5"/>
    <p:sldId id="261" r:id="rId6"/>
    <p:sldId id="262" r:id="rId7"/>
    <p:sldId id="263" r:id="rId8"/>
    <p:sldId id="265" r:id="rId9"/>
    <p:sldId id="266" r:id="rId10"/>
    <p:sldId id="267" r:id="rId11"/>
    <p:sldId id="268" r:id="rId12"/>
    <p:sldId id="269" r:id="rId13"/>
    <p:sldId id="273" r:id="rId14"/>
    <p:sldId id="270" r:id="rId15"/>
    <p:sldId id="272"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310" r:id="rId34"/>
    <p:sldId id="316" r:id="rId35"/>
    <p:sldId id="317" r:id="rId36"/>
    <p:sldId id="339" r:id="rId37"/>
    <p:sldId id="340" r:id="rId38"/>
    <p:sldId id="320" r:id="rId39"/>
    <p:sldId id="321" r:id="rId40"/>
    <p:sldId id="322" r:id="rId41"/>
    <p:sldId id="330" r:id="rId42"/>
    <p:sldId id="331" r:id="rId43"/>
    <p:sldId id="332" r:id="rId44"/>
    <p:sldId id="333" r:id="rId45"/>
    <p:sldId id="334" r:id="rId46"/>
    <p:sldId id="335" r:id="rId47"/>
    <p:sldId id="336" r:id="rId48"/>
    <p:sldId id="337" r:id="rId49"/>
    <p:sldId id="338" r:id="rId50"/>
    <p:sldId id="313" r:id="rId51"/>
    <p:sldId id="324" r:id="rId52"/>
    <p:sldId id="311" r:id="rId53"/>
    <p:sldId id="279" r:id="rId54"/>
    <p:sldId id="341" r:id="rId55"/>
    <p:sldId id="342"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9444"/>
  </p:normalViewPr>
  <p:slideViewPr>
    <p:cSldViewPr snapToGrid="0" snapToObjects="1">
      <p:cViewPr>
        <p:scale>
          <a:sx n="110" d="100"/>
          <a:sy n="110" d="100"/>
        </p:scale>
        <p:origin x="158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DDDC2-9C75-0646-9096-77D60087AD19}" type="datetimeFigureOut">
              <a:rPr lang="en-US" smtClean="0"/>
              <a:t>12/21/16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665CF-5728-2349-BE6E-57FCF3EC43C3}" type="slidenum">
              <a:rPr lang="en-US" smtClean="0"/>
              <a:t>‹#›</a:t>
            </a:fld>
            <a:endParaRPr lang="en-US"/>
          </a:p>
        </p:txBody>
      </p:sp>
    </p:spTree>
    <p:extLst>
      <p:ext uri="{BB962C8B-B14F-4D97-AF65-F5344CB8AC3E}">
        <p14:creationId xmlns:p14="http://schemas.microsoft.com/office/powerpoint/2010/main" val="280357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352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8880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859444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59791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dirty="0"/>
          </a:p>
        </p:txBody>
      </p:sp>
    </p:spTree>
    <p:extLst>
      <p:ext uri="{BB962C8B-B14F-4D97-AF65-F5344CB8AC3E}">
        <p14:creationId xmlns:p14="http://schemas.microsoft.com/office/powerpoint/2010/main" val="185207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514478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35668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151014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214191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665CF-5728-2349-BE6E-57FCF3EC43C3}" type="slidenum">
              <a:rPr lang="en-US" smtClean="0"/>
              <a:t>53</a:t>
            </a:fld>
            <a:endParaRPr lang="en-US"/>
          </a:p>
        </p:txBody>
      </p:sp>
    </p:spTree>
    <p:extLst>
      <p:ext uri="{BB962C8B-B14F-4D97-AF65-F5344CB8AC3E}">
        <p14:creationId xmlns:p14="http://schemas.microsoft.com/office/powerpoint/2010/main" val="41513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r>
              <a:rPr lang="en-US" dirty="0" smtClean="0"/>
              <a:t>Scoring: </a:t>
            </a:r>
          </a:p>
          <a:p>
            <a:r>
              <a:rPr lang="en-US" dirty="0" smtClean="0"/>
              <a:t>Cluster0 – 2920713 </a:t>
            </a:r>
          </a:p>
          <a:p>
            <a:r>
              <a:rPr lang="en-US" dirty="0" smtClean="0"/>
              <a:t>Cluster1 – 383267</a:t>
            </a:r>
          </a:p>
          <a:p>
            <a:r>
              <a:rPr lang="en-US" dirty="0" smtClean="0"/>
              <a:t>Cluster2</a:t>
            </a:r>
            <a:r>
              <a:rPr lang="en-US" baseline="0" dirty="0" smtClean="0"/>
              <a:t> – 80199</a:t>
            </a:r>
          </a:p>
          <a:p>
            <a:r>
              <a:rPr lang="en-US" baseline="0" dirty="0" smtClean="0"/>
              <a:t>Cluster3 - 665532</a:t>
            </a:r>
            <a:endParaRPr lang="en-US" dirty="0" smtClean="0"/>
          </a:p>
          <a:p>
            <a:endParaRPr dirty="0"/>
          </a:p>
        </p:txBody>
      </p:sp>
    </p:spTree>
    <p:extLst>
      <p:ext uri="{BB962C8B-B14F-4D97-AF65-F5344CB8AC3E}">
        <p14:creationId xmlns:p14="http://schemas.microsoft.com/office/powerpoint/2010/main" val="39082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76622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401737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51153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5528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74816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872378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0" name="Notes Placeholder 99999"/>
          <p:cNvSpPr>
            <a:spLocks noGrp="1" noChangeArrowheads="1"/>
          </p:cNvSpPr>
          <p:nvPr>
            <p:ph type="body" idx="1"/>
          </p:nvPr>
        </p:nvSpPr>
        <p:spPr/>
        <p:txBody>
          <a:bodyPr/>
          <a:lstStyle/>
          <a:p>
            <a:endParaRPr/>
          </a:p>
        </p:txBody>
      </p:sp>
    </p:spTree>
    <p:extLst>
      <p:ext uri="{BB962C8B-B14F-4D97-AF65-F5344CB8AC3E}">
        <p14:creationId xmlns:p14="http://schemas.microsoft.com/office/powerpoint/2010/main" val="1215725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30BFDD9-1011-E54C-A036-A54EBE361816}" type="datetimeFigureOut">
              <a:rPr lang="en-US" smtClean="0"/>
              <a:t>12/21/16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1787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0BFDD9-1011-E54C-A036-A54EBE361816}" type="datetimeFigureOut">
              <a:rPr lang="en-US" smtClean="0"/>
              <a:t>12/21/16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1472966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0BFDD9-1011-E54C-A036-A54EBE361816}" type="datetimeFigureOut">
              <a:rPr lang="en-US" smtClean="0"/>
              <a:t>12/21/16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209951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0BFDD9-1011-E54C-A036-A54EBE361816}" type="datetimeFigureOut">
              <a:rPr lang="en-US" smtClean="0"/>
              <a:t>12/21/16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189930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0BFDD9-1011-E54C-A036-A54EBE361816}" type="datetimeFigureOut">
              <a:rPr lang="en-US" smtClean="0"/>
              <a:t>12/21/16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1355078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30BFDD9-1011-E54C-A036-A54EBE361816}" type="datetimeFigureOut">
              <a:rPr lang="en-US" smtClean="0"/>
              <a:t>12/21/16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74588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30BFDD9-1011-E54C-A036-A54EBE361816}" type="datetimeFigureOut">
              <a:rPr lang="en-US" smtClean="0"/>
              <a:t>12/21/16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1254089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30BFDD9-1011-E54C-A036-A54EBE361816}" type="datetimeFigureOut">
              <a:rPr lang="en-US" smtClean="0"/>
              <a:t>12/21/16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2070689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BFDD9-1011-E54C-A036-A54EBE361816}" type="datetimeFigureOut">
              <a:rPr lang="en-US" smtClean="0"/>
              <a:t>12/21/16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2106195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0BFDD9-1011-E54C-A036-A54EBE361816}" type="datetimeFigureOut">
              <a:rPr lang="en-US" smtClean="0"/>
              <a:t>12/21/16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185947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0BFDD9-1011-E54C-A036-A54EBE361816}" type="datetimeFigureOut">
              <a:rPr lang="en-US" smtClean="0"/>
              <a:t>12/21/16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E5F8DA-993F-9E4D-811F-9631AFF72DB5}" type="slidenum">
              <a:rPr lang="en-US" smtClean="0"/>
              <a:t>‹#›</a:t>
            </a:fld>
            <a:endParaRPr lang="en-US"/>
          </a:p>
        </p:txBody>
      </p:sp>
    </p:spTree>
    <p:extLst>
      <p:ext uri="{BB962C8B-B14F-4D97-AF65-F5344CB8AC3E}">
        <p14:creationId xmlns:p14="http://schemas.microsoft.com/office/powerpoint/2010/main" val="19393010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BFDD9-1011-E54C-A036-A54EBE361816}" type="datetimeFigureOut">
              <a:rPr lang="en-US" smtClean="0"/>
              <a:t>12/21/16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5F8DA-993F-9E4D-811F-9631AFF72DB5}" type="slidenum">
              <a:rPr lang="en-US" smtClean="0"/>
              <a:t>‹#›</a:t>
            </a:fld>
            <a:endParaRPr lang="en-US"/>
          </a:p>
        </p:txBody>
      </p:sp>
    </p:spTree>
    <p:extLst>
      <p:ext uri="{BB962C8B-B14F-4D97-AF65-F5344CB8AC3E}">
        <p14:creationId xmlns:p14="http://schemas.microsoft.com/office/powerpoint/2010/main" val="865919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4160496"/>
            <a:ext cx="9144000" cy="2575774"/>
          </a:xfrm>
          <a:prstGeom prst="rect">
            <a:avLst/>
          </a:prstGeom>
        </p:spPr>
      </p:pic>
      <p:sp>
        <p:nvSpPr>
          <p:cNvPr id="7" name="Title 1"/>
          <p:cNvSpPr txBox="1">
            <a:spLocks/>
          </p:cNvSpPr>
          <p:nvPr/>
        </p:nvSpPr>
        <p:spPr>
          <a:xfrm>
            <a:off x="173189" y="1731767"/>
            <a:ext cx="8527527" cy="37427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err="1" smtClean="0"/>
              <a:t>Viettel</a:t>
            </a:r>
            <a:r>
              <a:rPr lang="en-US" sz="4000" dirty="0" smtClean="0"/>
              <a:t> Churn Prediction POC</a:t>
            </a:r>
            <a:br>
              <a:rPr lang="en-US" sz="4000" dirty="0" smtClean="0"/>
            </a:br>
            <a:r>
              <a:rPr lang="en-US" sz="4000" dirty="0" smtClean="0"/>
              <a:t/>
            </a:r>
            <a:br>
              <a:rPr lang="en-US" sz="4000" dirty="0" smtClean="0"/>
            </a:br>
            <a:r>
              <a:rPr lang="en-US" sz="3200" dirty="0" smtClean="0"/>
              <a:t>Methodology and Update</a:t>
            </a:r>
            <a:r>
              <a:rPr lang="en-US" sz="4000" dirty="0" smtClean="0"/>
              <a:t/>
            </a:r>
            <a:br>
              <a:rPr lang="en-US" sz="4000" dirty="0" smtClean="0"/>
            </a:br>
            <a:r>
              <a:rPr lang="en-US" sz="4000" dirty="0" smtClean="0"/>
              <a:t/>
            </a:r>
            <a:br>
              <a:rPr lang="en-US" sz="4000" dirty="0" smtClean="0"/>
            </a:br>
            <a:endParaRPr lang="en-US" sz="4000" dirty="0" smtClean="0"/>
          </a:p>
          <a:p>
            <a:endParaRPr lang="en-US" sz="4000" dirty="0"/>
          </a:p>
          <a:p>
            <a:r>
              <a:rPr lang="en-US" sz="4000" dirty="0" smtClean="0"/>
              <a:t/>
            </a:r>
            <a:br>
              <a:rPr lang="en-US" sz="4000" dirty="0" smtClean="0"/>
            </a:br>
            <a:r>
              <a:rPr lang="en-US" sz="3200" dirty="0" smtClean="0">
                <a:solidFill>
                  <a:srgbClr val="FFFFFF"/>
                </a:solidFill>
              </a:rPr>
              <a:t>21/12/2016</a:t>
            </a:r>
            <a:endParaRPr lang="en-US" sz="3200"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077" y="219521"/>
            <a:ext cx="2332383" cy="921292"/>
          </a:xfrm>
          <a:prstGeom prst="rect">
            <a:avLst/>
          </a:prstGeom>
        </p:spPr>
      </p:pic>
      <p:pic>
        <p:nvPicPr>
          <p:cNvPr id="3" name="Picture 2"/>
          <p:cNvPicPr>
            <a:picLocks noChangeAspect="1"/>
          </p:cNvPicPr>
          <p:nvPr/>
        </p:nvPicPr>
        <p:blipFill>
          <a:blip r:embed="rId4"/>
          <a:stretch>
            <a:fillRect/>
          </a:stretch>
        </p:blipFill>
        <p:spPr>
          <a:xfrm>
            <a:off x="410818" y="219520"/>
            <a:ext cx="2902226" cy="698348"/>
          </a:xfrm>
          <a:prstGeom prst="rect">
            <a:avLst/>
          </a:prstGeom>
        </p:spPr>
      </p:pic>
    </p:spTree>
    <p:extLst>
      <p:ext uri="{BB962C8B-B14F-4D97-AF65-F5344CB8AC3E}">
        <p14:creationId xmlns:p14="http://schemas.microsoft.com/office/powerpoint/2010/main" val="1138106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a:t>7</a:t>
            </a:r>
            <a:r>
              <a:rPr lang="en-US" sz="3000" b="1" dirty="0" smtClean="0"/>
              <a:t>. </a:t>
            </a:r>
            <a:r>
              <a:rPr lang="en-US" sz="3000" b="1" dirty="0" err="1"/>
              <a:t>T</a:t>
            </a:r>
            <a:r>
              <a:rPr lang="en-US" sz="3000" b="1" dirty="0" err="1" smtClean="0"/>
              <a:t>opup</a:t>
            </a:r>
            <a:endParaRPr lang="en-US" sz="3000" b="1" dirty="0"/>
          </a:p>
        </p:txBody>
      </p:sp>
      <p:sp>
        <p:nvSpPr>
          <p:cNvPr id="3" name="Content Placeholder 2"/>
          <p:cNvSpPr>
            <a:spLocks noGrp="1"/>
          </p:cNvSpPr>
          <p:nvPr>
            <p:ph idx="1"/>
          </p:nvPr>
        </p:nvSpPr>
        <p:spPr>
          <a:xfrm>
            <a:off x="628650" y="1063624"/>
            <a:ext cx="7886700" cy="5451475"/>
          </a:xfrm>
        </p:spPr>
        <p:txBody>
          <a:bodyPr>
            <a:normAutofit lnSpcReduction="10000"/>
          </a:bodyPr>
          <a:lstStyle/>
          <a:p>
            <a:r>
              <a:rPr lang="en-US" sz="2000" dirty="0" smtClean="0"/>
              <a:t>Raw info: Details of each and every balance </a:t>
            </a:r>
            <a:r>
              <a:rPr lang="en-US" sz="2000" dirty="0" err="1" smtClean="0"/>
              <a:t>topup</a:t>
            </a:r>
            <a:endParaRPr lang="en-US" sz="2000" dirty="0" smtClean="0"/>
          </a:p>
          <a:p>
            <a:r>
              <a:rPr lang="en-US" sz="2000" dirty="0" smtClean="0"/>
              <a:t>Tags: </a:t>
            </a:r>
            <a:r>
              <a:rPr lang="en-US" sz="2000" dirty="0" err="1" smtClean="0"/>
              <a:t>Daytype</a:t>
            </a:r>
            <a:endParaRPr lang="en-US" sz="2000" dirty="0"/>
          </a:p>
          <a:p>
            <a:r>
              <a:rPr lang="en-US" sz="2000" dirty="0" smtClean="0"/>
              <a:t>Features generated: </a:t>
            </a:r>
          </a:p>
          <a:p>
            <a:pPr marL="800100" lvl="1" indent="-342900">
              <a:buFont typeface="+mj-lt"/>
              <a:buAutoNum type="arabicPeriod"/>
            </a:pPr>
            <a:r>
              <a:rPr lang="en-US" sz="1600" dirty="0" smtClean="0"/>
              <a:t>Total count of refill times</a:t>
            </a:r>
          </a:p>
          <a:p>
            <a:pPr marL="800100" lvl="1" indent="-342900">
              <a:buFont typeface="+mj-lt"/>
              <a:buAutoNum type="arabicPeriod"/>
            </a:pPr>
            <a:r>
              <a:rPr lang="en-US" sz="1600" dirty="0" smtClean="0"/>
              <a:t>Total </a:t>
            </a:r>
            <a:r>
              <a:rPr lang="en-US" sz="1600" dirty="0" err="1" smtClean="0"/>
              <a:t>topup</a:t>
            </a:r>
            <a:r>
              <a:rPr lang="en-US" sz="1600" dirty="0" smtClean="0"/>
              <a:t> amount</a:t>
            </a:r>
          </a:p>
          <a:p>
            <a:pPr marL="800100" lvl="1" indent="-342900">
              <a:buFont typeface="+mj-lt"/>
              <a:buAutoNum type="arabicPeriod"/>
            </a:pPr>
            <a:r>
              <a:rPr lang="en-US" sz="1600" dirty="0" smtClean="0"/>
              <a:t>Maximum amount after </a:t>
            </a:r>
            <a:r>
              <a:rPr lang="en-US" sz="1600" dirty="0" err="1" smtClean="0"/>
              <a:t>topup</a:t>
            </a:r>
            <a:endParaRPr lang="en-US" sz="1600" dirty="0" smtClean="0"/>
          </a:p>
          <a:p>
            <a:pPr marL="800100" lvl="1" indent="-342900">
              <a:buFont typeface="+mj-lt"/>
              <a:buAutoNum type="arabicPeriod"/>
            </a:pPr>
            <a:r>
              <a:rPr lang="en-US" sz="1600" dirty="0" smtClean="0"/>
              <a:t>Minimum amount before </a:t>
            </a:r>
            <a:r>
              <a:rPr lang="en-US" sz="1600" dirty="0" err="1" smtClean="0"/>
              <a:t>topup</a:t>
            </a:r>
            <a:endParaRPr lang="en-US" sz="1600" dirty="0" smtClean="0"/>
          </a:p>
          <a:p>
            <a:pPr marL="800100" lvl="1" indent="-342900">
              <a:buFont typeface="+mj-lt"/>
              <a:buAutoNum type="arabicPeriod"/>
            </a:pPr>
            <a:r>
              <a:rPr lang="en-US" sz="1600" dirty="0" smtClean="0"/>
              <a:t>Maximum refill amount</a:t>
            </a:r>
          </a:p>
          <a:p>
            <a:pPr marL="800100" lvl="1" indent="-342900">
              <a:buFont typeface="+mj-lt"/>
              <a:buAutoNum type="arabicPeriod"/>
            </a:pPr>
            <a:r>
              <a:rPr lang="en-US" sz="1600" dirty="0" err="1" smtClean="0"/>
              <a:t>Avg</a:t>
            </a:r>
            <a:r>
              <a:rPr lang="en-US" sz="1600" dirty="0" smtClean="0"/>
              <a:t> refill amount</a:t>
            </a:r>
          </a:p>
          <a:p>
            <a:pPr marL="800100" lvl="1" indent="-342900">
              <a:buFont typeface="+mj-lt"/>
              <a:buAutoNum type="arabicPeriod"/>
            </a:pPr>
            <a:r>
              <a:rPr lang="en-US" sz="1600" dirty="0" err="1" smtClean="0"/>
              <a:t>Avg</a:t>
            </a:r>
            <a:r>
              <a:rPr lang="en-US" sz="1600" dirty="0" smtClean="0"/>
              <a:t> amount after </a:t>
            </a:r>
            <a:r>
              <a:rPr lang="en-US" sz="1600" dirty="0" err="1" smtClean="0"/>
              <a:t>topup</a:t>
            </a:r>
            <a:endParaRPr lang="en-US" sz="1600" dirty="0"/>
          </a:p>
          <a:p>
            <a:pPr marL="800100" lvl="1" indent="-342900">
              <a:buFont typeface="+mj-lt"/>
              <a:buAutoNum type="arabicPeriod"/>
            </a:pPr>
            <a:r>
              <a:rPr lang="en-US" sz="1600" dirty="0" err="1" smtClean="0"/>
              <a:t>Avg</a:t>
            </a:r>
            <a:r>
              <a:rPr lang="en-US" sz="1600" dirty="0" smtClean="0"/>
              <a:t> amount before </a:t>
            </a:r>
            <a:r>
              <a:rPr lang="en-US" sz="1600" dirty="0" err="1" smtClean="0"/>
              <a:t>topup</a:t>
            </a:r>
            <a:endParaRPr lang="en-US" sz="1600" dirty="0" smtClean="0"/>
          </a:p>
          <a:p>
            <a:pPr marL="800100" lvl="1" indent="-342900">
              <a:buFont typeface="+mj-lt"/>
              <a:buAutoNum type="arabicPeriod"/>
            </a:pPr>
            <a:r>
              <a:rPr lang="en-US" sz="1600" dirty="0" smtClean="0"/>
              <a:t>No. of distinct province </a:t>
            </a:r>
            <a:r>
              <a:rPr lang="en-US" sz="1600" dirty="0" err="1" smtClean="0"/>
              <a:t>topup</a:t>
            </a:r>
            <a:r>
              <a:rPr lang="en-US" sz="1600" dirty="0" smtClean="0"/>
              <a:t> is done</a:t>
            </a:r>
          </a:p>
          <a:p>
            <a:pPr marL="800100" lvl="1" indent="-342900">
              <a:buFont typeface="+mj-lt"/>
              <a:buAutoNum type="arabicPeriod"/>
            </a:pPr>
            <a:r>
              <a:rPr lang="en-US" sz="1600" dirty="0"/>
              <a:t>No. of distinct </a:t>
            </a:r>
            <a:r>
              <a:rPr lang="en-US" sz="1600" dirty="0" smtClean="0"/>
              <a:t>district </a:t>
            </a:r>
            <a:r>
              <a:rPr lang="en-US" sz="1600" dirty="0" err="1"/>
              <a:t>topup</a:t>
            </a:r>
            <a:r>
              <a:rPr lang="en-US" sz="1600" dirty="0"/>
              <a:t> is </a:t>
            </a:r>
            <a:r>
              <a:rPr lang="en-US" sz="1600" dirty="0" smtClean="0"/>
              <a:t>done</a:t>
            </a:r>
          </a:p>
          <a:p>
            <a:pPr marL="800100" lvl="1" indent="-342900">
              <a:buFont typeface="+mj-lt"/>
              <a:buAutoNum type="arabicPeriod"/>
            </a:pPr>
            <a:r>
              <a:rPr lang="en-US" sz="1600" dirty="0" smtClean="0"/>
              <a:t>Count of refill times by </a:t>
            </a:r>
            <a:r>
              <a:rPr lang="en-US" sz="1600" dirty="0" err="1" smtClean="0"/>
              <a:t>Daytype</a:t>
            </a:r>
            <a:endParaRPr lang="en-US" sz="1600" dirty="0" smtClean="0"/>
          </a:p>
          <a:p>
            <a:pPr marL="800100" lvl="1" indent="-342900">
              <a:buFont typeface="+mj-lt"/>
              <a:buAutoNum type="arabicPeriod"/>
            </a:pPr>
            <a:r>
              <a:rPr lang="en-US" sz="1600" dirty="0" smtClean="0"/>
              <a:t>Total </a:t>
            </a:r>
            <a:r>
              <a:rPr lang="en-US" sz="1600" dirty="0" err="1" smtClean="0"/>
              <a:t>topup</a:t>
            </a:r>
            <a:r>
              <a:rPr lang="en-US" sz="1600" dirty="0" smtClean="0"/>
              <a:t> amount by </a:t>
            </a:r>
            <a:r>
              <a:rPr lang="en-US" sz="1600" dirty="0" err="1" smtClean="0"/>
              <a:t>daytype</a:t>
            </a:r>
            <a:endParaRPr lang="en-US" sz="1600" dirty="0" smtClean="0"/>
          </a:p>
          <a:p>
            <a:pPr marL="800100" lvl="1" indent="-342900">
              <a:buFont typeface="+mj-lt"/>
              <a:buAutoNum type="arabicPeriod"/>
            </a:pPr>
            <a:r>
              <a:rPr lang="en-US" sz="1600" dirty="0" smtClean="0"/>
              <a:t>Ratio of refill times by </a:t>
            </a:r>
            <a:r>
              <a:rPr lang="en-US" sz="1600" dirty="0" err="1" smtClean="0"/>
              <a:t>daytype</a:t>
            </a:r>
            <a:endParaRPr lang="en-US" sz="1600" dirty="0" smtClean="0"/>
          </a:p>
          <a:p>
            <a:pPr marL="800100" lvl="1" indent="-342900">
              <a:buFont typeface="+mj-lt"/>
              <a:buAutoNum type="arabicPeriod"/>
            </a:pPr>
            <a:r>
              <a:rPr lang="en-US" sz="1600" dirty="0" smtClean="0"/>
              <a:t>Ratio of refill amount by </a:t>
            </a:r>
            <a:r>
              <a:rPr lang="en-US" sz="1600" dirty="0" err="1" smtClean="0"/>
              <a:t>daytype</a:t>
            </a:r>
            <a:endParaRPr lang="en-US" sz="1600" dirty="0" smtClean="0"/>
          </a:p>
          <a:p>
            <a:pPr marL="800100" lvl="1" indent="-342900">
              <a:buFont typeface="+mj-lt"/>
              <a:buAutoNum type="arabicPeriod"/>
            </a:pPr>
            <a:r>
              <a:rPr lang="en-US" sz="1600" dirty="0" err="1" smtClean="0"/>
              <a:t>Refill_diff_province</a:t>
            </a:r>
            <a:r>
              <a:rPr lang="en-US" sz="1600" dirty="0" smtClean="0"/>
              <a:t> (Y/N)</a:t>
            </a:r>
          </a:p>
          <a:p>
            <a:pPr marL="800100" lvl="1" indent="-342900">
              <a:buFont typeface="+mj-lt"/>
              <a:buAutoNum type="arabicPeriod"/>
            </a:pPr>
            <a:r>
              <a:rPr lang="en-US" sz="1600" dirty="0" err="1" smtClean="0"/>
              <a:t>Refill_diff_district</a:t>
            </a:r>
            <a:r>
              <a:rPr lang="en-US" sz="1600" dirty="0" smtClean="0"/>
              <a:t> (Y/N)</a:t>
            </a:r>
            <a:endParaRPr lang="en-US" sz="1600" dirty="0"/>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1543889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a:t>8</a:t>
            </a:r>
            <a:r>
              <a:rPr lang="en-US" sz="3000" b="1" dirty="0" smtClean="0"/>
              <a:t>. Account2_day</a:t>
            </a:r>
            <a:endParaRPr lang="en-US" sz="3000" b="1" dirty="0"/>
          </a:p>
        </p:txBody>
      </p:sp>
      <p:sp>
        <p:nvSpPr>
          <p:cNvPr id="3" name="Content Placeholder 2"/>
          <p:cNvSpPr>
            <a:spLocks noGrp="1"/>
          </p:cNvSpPr>
          <p:nvPr>
            <p:ph idx="1"/>
          </p:nvPr>
        </p:nvSpPr>
        <p:spPr>
          <a:xfrm>
            <a:off x="628650" y="1063624"/>
            <a:ext cx="7886700" cy="5451475"/>
          </a:xfrm>
        </p:spPr>
        <p:txBody>
          <a:bodyPr>
            <a:normAutofit/>
          </a:bodyPr>
          <a:lstStyle/>
          <a:p>
            <a:r>
              <a:rPr lang="en-US" sz="2000" dirty="0" smtClean="0"/>
              <a:t>Raw info: </a:t>
            </a:r>
            <a:r>
              <a:rPr lang="en-US" sz="2000" dirty="0"/>
              <a:t>D</a:t>
            </a:r>
            <a:r>
              <a:rPr lang="en-US" sz="2000" dirty="0" smtClean="0"/>
              <a:t>aily account balance for each subs</a:t>
            </a:r>
          </a:p>
          <a:p>
            <a:r>
              <a:rPr lang="en-US" sz="2000" dirty="0" smtClean="0"/>
              <a:t>Tags: </a:t>
            </a:r>
          </a:p>
          <a:p>
            <a:r>
              <a:rPr lang="en-US" sz="2000" dirty="0" smtClean="0"/>
              <a:t>Features generated: </a:t>
            </a:r>
          </a:p>
          <a:p>
            <a:pPr marL="800100" lvl="1" indent="-342900">
              <a:buFont typeface="+mj-lt"/>
              <a:buAutoNum type="arabicPeriod"/>
            </a:pPr>
            <a:r>
              <a:rPr lang="en-US" sz="1600" dirty="0" smtClean="0"/>
              <a:t>Min basic account balance</a:t>
            </a:r>
          </a:p>
          <a:p>
            <a:pPr marL="800100" lvl="1" indent="-342900">
              <a:buFont typeface="+mj-lt"/>
              <a:buAutoNum type="arabicPeriod"/>
            </a:pPr>
            <a:r>
              <a:rPr lang="en-US" sz="1600" dirty="0" smtClean="0"/>
              <a:t>Max </a:t>
            </a:r>
            <a:r>
              <a:rPr lang="en-US" sz="1600" dirty="0"/>
              <a:t>basic account</a:t>
            </a:r>
            <a:r>
              <a:rPr lang="en-US" sz="1600" dirty="0" smtClean="0"/>
              <a:t> balance</a:t>
            </a:r>
          </a:p>
          <a:p>
            <a:pPr marL="800100" lvl="1" indent="-342900">
              <a:buFont typeface="+mj-lt"/>
              <a:buAutoNum type="arabicPeriod"/>
            </a:pPr>
            <a:r>
              <a:rPr lang="en-US" sz="1600" dirty="0" err="1" smtClean="0"/>
              <a:t>Avg</a:t>
            </a:r>
            <a:r>
              <a:rPr lang="en-US" sz="1600" dirty="0" smtClean="0"/>
              <a:t> </a:t>
            </a:r>
            <a:r>
              <a:rPr lang="en-US" sz="1600" dirty="0"/>
              <a:t>basic account</a:t>
            </a:r>
            <a:r>
              <a:rPr lang="en-US" sz="1600" dirty="0" smtClean="0"/>
              <a:t> balance</a:t>
            </a:r>
          </a:p>
          <a:p>
            <a:pPr marL="800100" lvl="1" indent="-342900">
              <a:buFont typeface="+mj-lt"/>
              <a:buAutoNum type="arabicPeriod"/>
            </a:pPr>
            <a:r>
              <a:rPr lang="en-US" sz="1600" dirty="0" err="1" smtClean="0"/>
              <a:t>Std</a:t>
            </a:r>
            <a:r>
              <a:rPr lang="en-US" sz="1600" dirty="0" smtClean="0"/>
              <a:t> dev. </a:t>
            </a:r>
            <a:r>
              <a:rPr lang="en-US" sz="1600" dirty="0"/>
              <a:t>basic account </a:t>
            </a:r>
            <a:r>
              <a:rPr lang="en-US" sz="1600" dirty="0" smtClean="0"/>
              <a:t>balance</a:t>
            </a:r>
          </a:p>
          <a:p>
            <a:pPr marL="800100" lvl="1" indent="-342900">
              <a:buFont typeface="+mj-lt"/>
              <a:buAutoNum type="arabicPeriod"/>
            </a:pPr>
            <a:r>
              <a:rPr lang="en-US" sz="1600" dirty="0" err="1" smtClean="0"/>
              <a:t>Avg</a:t>
            </a:r>
            <a:r>
              <a:rPr lang="en-US" sz="1600" dirty="0" smtClean="0"/>
              <a:t> promotion account balance</a:t>
            </a:r>
            <a:endParaRPr lang="is-IS" sz="1600" dirty="0" smtClean="0"/>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17146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smtClean="0"/>
              <a:t>9. </a:t>
            </a:r>
            <a:r>
              <a:rPr lang="en-US" sz="3000" b="1" dirty="0" err="1" smtClean="0"/>
              <a:t>Dailyfee</a:t>
            </a:r>
            <a:endParaRPr lang="en-US" sz="3000" b="1" dirty="0"/>
          </a:p>
        </p:txBody>
      </p:sp>
      <p:sp>
        <p:nvSpPr>
          <p:cNvPr id="3" name="Content Placeholder 2"/>
          <p:cNvSpPr>
            <a:spLocks noGrp="1"/>
          </p:cNvSpPr>
          <p:nvPr>
            <p:ph idx="1"/>
          </p:nvPr>
        </p:nvSpPr>
        <p:spPr>
          <a:xfrm>
            <a:off x="628650" y="1063624"/>
            <a:ext cx="7886700" cy="5451475"/>
          </a:xfrm>
        </p:spPr>
        <p:txBody>
          <a:bodyPr>
            <a:normAutofit/>
          </a:bodyPr>
          <a:lstStyle/>
          <a:p>
            <a:r>
              <a:rPr lang="en-US" sz="2000" dirty="0" smtClean="0"/>
              <a:t>Raw info: Records of each and every data package fee deduction.</a:t>
            </a:r>
          </a:p>
          <a:p>
            <a:r>
              <a:rPr lang="en-US" sz="2000" dirty="0" smtClean="0"/>
              <a:t>Tags:</a:t>
            </a:r>
            <a:endParaRPr lang="en-US" sz="2000" dirty="0"/>
          </a:p>
          <a:p>
            <a:r>
              <a:rPr lang="en-US" sz="2000" dirty="0" smtClean="0"/>
              <a:t>Features generated: </a:t>
            </a:r>
          </a:p>
          <a:p>
            <a:pPr marL="800100" lvl="1" indent="-342900">
              <a:buFont typeface="+mj-lt"/>
              <a:buAutoNum type="arabicPeriod"/>
            </a:pPr>
            <a:r>
              <a:rPr lang="en-US" sz="1600" dirty="0" smtClean="0"/>
              <a:t>Level of account balance after each </a:t>
            </a:r>
            <a:r>
              <a:rPr lang="en-US" sz="1600" dirty="0" err="1" smtClean="0"/>
              <a:t>dailyfee</a:t>
            </a:r>
            <a:r>
              <a:rPr lang="en-US" sz="1600" dirty="0" smtClean="0"/>
              <a:t> deduction (Low/OK/NA)</a:t>
            </a:r>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8827005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smtClean="0"/>
              <a:t>10. </a:t>
            </a:r>
            <a:r>
              <a:rPr lang="en-US" sz="3000" b="1" dirty="0" err="1"/>
              <a:t>V</a:t>
            </a:r>
            <a:r>
              <a:rPr lang="en-US" sz="3000" b="1" dirty="0" err="1" smtClean="0"/>
              <a:t>as_cdr_day</a:t>
            </a:r>
            <a:endParaRPr lang="en-US" sz="3000" b="1" dirty="0"/>
          </a:p>
        </p:txBody>
      </p:sp>
      <p:sp>
        <p:nvSpPr>
          <p:cNvPr id="3" name="Content Placeholder 2"/>
          <p:cNvSpPr>
            <a:spLocks noGrp="1"/>
          </p:cNvSpPr>
          <p:nvPr>
            <p:ph idx="1"/>
          </p:nvPr>
        </p:nvSpPr>
        <p:spPr>
          <a:xfrm>
            <a:off x="628650" y="1063624"/>
            <a:ext cx="7886700" cy="5451475"/>
          </a:xfrm>
        </p:spPr>
        <p:txBody>
          <a:bodyPr>
            <a:normAutofit/>
          </a:bodyPr>
          <a:lstStyle/>
          <a:p>
            <a:r>
              <a:rPr lang="en-US" sz="2000" dirty="0" smtClean="0"/>
              <a:t>Raw info: Details of each and every vas subscription/usage</a:t>
            </a:r>
          </a:p>
          <a:p>
            <a:r>
              <a:rPr lang="en-US" sz="2000" dirty="0" smtClean="0"/>
              <a:t>Tags: </a:t>
            </a:r>
            <a:r>
              <a:rPr lang="en-US" sz="2000" dirty="0" err="1" smtClean="0"/>
              <a:t>chargeable_vas</a:t>
            </a:r>
            <a:r>
              <a:rPr lang="en-US" sz="2000" dirty="0" smtClean="0"/>
              <a:t> (</a:t>
            </a:r>
            <a:r>
              <a:rPr lang="en-US" sz="2000" dirty="0" err="1" smtClean="0"/>
              <a:t>charge_type</a:t>
            </a:r>
            <a:r>
              <a:rPr lang="en-US" sz="2000" dirty="0" smtClean="0"/>
              <a:t> = 1), </a:t>
            </a:r>
            <a:r>
              <a:rPr lang="en-US" sz="2000" dirty="0" err="1" smtClean="0"/>
              <a:t>vas_type</a:t>
            </a:r>
            <a:r>
              <a:rPr lang="en-US" sz="2000" dirty="0" smtClean="0"/>
              <a:t>, </a:t>
            </a:r>
            <a:r>
              <a:rPr lang="en-US" sz="2000" dirty="0" err="1" smtClean="0"/>
              <a:t>non_chargeable_vas</a:t>
            </a:r>
            <a:r>
              <a:rPr lang="en-US" sz="2000" dirty="0" smtClean="0"/>
              <a:t> (</a:t>
            </a:r>
            <a:r>
              <a:rPr lang="en-US" sz="2000" dirty="0" err="1" smtClean="0"/>
              <a:t>charge_type</a:t>
            </a:r>
            <a:r>
              <a:rPr lang="en-US" sz="2000" dirty="0" smtClean="0"/>
              <a:t> = -1 and </a:t>
            </a:r>
            <a:r>
              <a:rPr lang="en-US" sz="2000" dirty="0" err="1" smtClean="0"/>
              <a:t>total_charge</a:t>
            </a:r>
            <a:r>
              <a:rPr lang="en-US" sz="2000" dirty="0" smtClean="0"/>
              <a:t> &lt; 0)</a:t>
            </a:r>
            <a:endParaRPr lang="en-US" sz="2000" dirty="0"/>
          </a:p>
          <a:p>
            <a:r>
              <a:rPr lang="en-US" sz="2000" dirty="0" smtClean="0"/>
              <a:t>Features generated: </a:t>
            </a:r>
          </a:p>
          <a:p>
            <a:pPr marL="800100" lvl="1" indent="-342900">
              <a:buFont typeface="+mj-lt"/>
              <a:buAutoNum type="arabicPeriod"/>
            </a:pPr>
            <a:r>
              <a:rPr lang="en-US" sz="1600" dirty="0" smtClean="0"/>
              <a:t>Total count of chargeable vas</a:t>
            </a:r>
          </a:p>
          <a:p>
            <a:pPr marL="800100" lvl="1" indent="-342900">
              <a:buFont typeface="+mj-lt"/>
              <a:buAutoNum type="arabicPeriod"/>
            </a:pPr>
            <a:r>
              <a:rPr lang="en-US" sz="1600" dirty="0" smtClean="0"/>
              <a:t>Total count of non-chargeable vas (e.g. </a:t>
            </a:r>
            <a:r>
              <a:rPr lang="en-US" sz="1600" dirty="0" err="1" smtClean="0"/>
              <a:t>ung</a:t>
            </a:r>
            <a:r>
              <a:rPr lang="en-US" sz="1600" dirty="0" smtClean="0"/>
              <a:t> </a:t>
            </a:r>
            <a:r>
              <a:rPr lang="en-US" sz="1600" dirty="0" err="1" smtClean="0"/>
              <a:t>thien</a:t>
            </a:r>
            <a:r>
              <a:rPr lang="en-US" sz="1600" dirty="0" smtClean="0"/>
              <a:t>)</a:t>
            </a:r>
          </a:p>
          <a:p>
            <a:pPr marL="800100" lvl="1" indent="-342900">
              <a:buFont typeface="+mj-lt"/>
              <a:buAutoNum type="arabicPeriod"/>
            </a:pPr>
            <a:r>
              <a:rPr lang="en-US" sz="1600" dirty="0" smtClean="0"/>
              <a:t>Total count of each chargeable vas by </a:t>
            </a:r>
            <a:r>
              <a:rPr lang="en-US" sz="1600" dirty="0" err="1" smtClean="0"/>
              <a:t>vas_type</a:t>
            </a:r>
            <a:endParaRPr lang="en-US" sz="1600" dirty="0" smtClean="0"/>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329861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smtClean="0"/>
              <a:t>11. </a:t>
            </a:r>
            <a:r>
              <a:rPr lang="en-US" sz="3000" b="1" dirty="0" err="1" smtClean="0"/>
              <a:t>Home_acc</a:t>
            </a:r>
            <a:endParaRPr lang="en-US" sz="3000" b="1" dirty="0"/>
          </a:p>
        </p:txBody>
      </p:sp>
      <p:sp>
        <p:nvSpPr>
          <p:cNvPr id="3" name="Content Placeholder 2"/>
          <p:cNvSpPr>
            <a:spLocks noGrp="1"/>
          </p:cNvSpPr>
          <p:nvPr>
            <p:ph idx="1"/>
          </p:nvPr>
        </p:nvSpPr>
        <p:spPr>
          <a:xfrm>
            <a:off x="628650" y="1063624"/>
            <a:ext cx="7886700" cy="5451475"/>
          </a:xfrm>
        </p:spPr>
        <p:txBody>
          <a:bodyPr>
            <a:normAutofit/>
          </a:bodyPr>
          <a:lstStyle/>
          <a:p>
            <a:r>
              <a:rPr lang="en-US" sz="2000" dirty="0" smtClean="0"/>
              <a:t>Raw info: Details of each subs most frequent location everyday</a:t>
            </a:r>
          </a:p>
          <a:p>
            <a:r>
              <a:rPr lang="en-US" sz="2000" dirty="0" smtClean="0"/>
              <a:t>Tags:</a:t>
            </a:r>
            <a:endParaRPr lang="en-US" sz="2000" dirty="0"/>
          </a:p>
          <a:p>
            <a:r>
              <a:rPr lang="en-US" sz="2000" dirty="0" smtClean="0"/>
              <a:t>Features generated: </a:t>
            </a:r>
          </a:p>
          <a:p>
            <a:pPr marL="800100" lvl="1" indent="-342900">
              <a:buFont typeface="+mj-lt"/>
              <a:buAutoNum type="arabicPeriod"/>
            </a:pPr>
            <a:r>
              <a:rPr lang="en-US" sz="1600" dirty="0" smtClean="0"/>
              <a:t>Number of distinct home locations over the month</a:t>
            </a:r>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1623317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smtClean="0"/>
              <a:t>12. </a:t>
            </a:r>
            <a:r>
              <a:rPr lang="en-US" sz="3000" b="1" dirty="0"/>
              <a:t>P</a:t>
            </a:r>
            <a:r>
              <a:rPr lang="en-US" sz="3000" b="1" dirty="0" smtClean="0"/>
              <a:t>re-subs</a:t>
            </a:r>
            <a:endParaRPr lang="en-US" sz="3000" b="1" dirty="0"/>
          </a:p>
        </p:txBody>
      </p:sp>
      <p:sp>
        <p:nvSpPr>
          <p:cNvPr id="3" name="Content Placeholder 2"/>
          <p:cNvSpPr>
            <a:spLocks noGrp="1"/>
          </p:cNvSpPr>
          <p:nvPr>
            <p:ph idx="1"/>
          </p:nvPr>
        </p:nvSpPr>
        <p:spPr>
          <a:xfrm>
            <a:off x="628650" y="1063624"/>
            <a:ext cx="7886700" cy="5451475"/>
          </a:xfrm>
        </p:spPr>
        <p:txBody>
          <a:bodyPr>
            <a:normAutofit/>
          </a:bodyPr>
          <a:lstStyle/>
          <a:p>
            <a:r>
              <a:rPr lang="en-US" sz="2000" dirty="0" smtClean="0"/>
              <a:t>Raw info: Details of each and every subs</a:t>
            </a:r>
          </a:p>
          <a:p>
            <a:r>
              <a:rPr lang="en-US" sz="2000" dirty="0" smtClean="0"/>
              <a:t>Tags:</a:t>
            </a:r>
            <a:endParaRPr lang="en-US" sz="2000" dirty="0"/>
          </a:p>
          <a:p>
            <a:r>
              <a:rPr lang="en-US" sz="2000" dirty="0" smtClean="0"/>
              <a:t>Features extracted: </a:t>
            </a:r>
          </a:p>
          <a:p>
            <a:pPr marL="800100" lvl="1" indent="-342900">
              <a:buFont typeface="+mj-lt"/>
              <a:buAutoNum type="arabicPeriod"/>
            </a:pPr>
            <a:r>
              <a:rPr lang="en-US" sz="1600" dirty="0" smtClean="0"/>
              <a:t>Age</a:t>
            </a:r>
          </a:p>
          <a:p>
            <a:pPr marL="800100" lvl="1" indent="-342900">
              <a:buFont typeface="+mj-lt"/>
              <a:buAutoNum type="arabicPeriod"/>
            </a:pPr>
            <a:r>
              <a:rPr lang="en-US" sz="1600" dirty="0" smtClean="0"/>
              <a:t>Sex (3 categories)</a:t>
            </a:r>
          </a:p>
          <a:p>
            <a:pPr marL="800100" lvl="1" indent="-342900">
              <a:buFont typeface="+mj-lt"/>
              <a:buAutoNum type="arabicPeriod"/>
            </a:pPr>
            <a:r>
              <a:rPr lang="en-US" sz="1600" dirty="0" smtClean="0"/>
              <a:t>Data package subscribed</a:t>
            </a:r>
          </a:p>
          <a:p>
            <a:pPr marL="800100" lvl="1" indent="-342900">
              <a:buFont typeface="+mj-lt"/>
              <a:buAutoNum type="arabicPeriod"/>
            </a:pPr>
            <a:r>
              <a:rPr lang="en-US" sz="1600" dirty="0" err="1" smtClean="0"/>
              <a:t>Dcom</a:t>
            </a:r>
            <a:r>
              <a:rPr lang="en-US" sz="1600" dirty="0" smtClean="0"/>
              <a:t> flag (1 or 0)</a:t>
            </a:r>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755143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530" y="1335295"/>
            <a:ext cx="7886700" cy="4351338"/>
          </a:xfrm>
        </p:spPr>
        <p:txBody>
          <a:bodyPr>
            <a:normAutofit/>
          </a:bodyPr>
          <a:lstStyle/>
          <a:p>
            <a:r>
              <a:rPr lang="en-US" dirty="0" smtClean="0"/>
              <a:t>Narrow </a:t>
            </a:r>
            <a:r>
              <a:rPr lang="en-US" dirty="0"/>
              <a:t>D</a:t>
            </a:r>
            <a:r>
              <a:rPr lang="en-US" dirty="0" smtClean="0"/>
              <a:t>own to the Best </a:t>
            </a:r>
            <a:r>
              <a:rPr lang="en-US" dirty="0"/>
              <a:t>A</a:t>
            </a:r>
            <a:r>
              <a:rPr lang="en-US" dirty="0" smtClean="0"/>
              <a:t>ttributes </a:t>
            </a:r>
            <a:r>
              <a:rPr lang="en-US" dirty="0"/>
              <a:t>from Each Data </a:t>
            </a:r>
            <a:r>
              <a:rPr lang="en-US" dirty="0" smtClean="0"/>
              <a:t>Source</a:t>
            </a:r>
          </a:p>
          <a:p>
            <a:r>
              <a:rPr lang="en-US" dirty="0"/>
              <a:t>Train and Validate a Churn Model</a:t>
            </a:r>
            <a:r>
              <a:rPr lang="en-US" dirty="0" smtClean="0"/>
              <a:t> </a:t>
            </a:r>
          </a:p>
          <a:p>
            <a:r>
              <a:rPr lang="en-US" dirty="0"/>
              <a:t>Results – Confusion </a:t>
            </a:r>
            <a:r>
              <a:rPr lang="en-US" dirty="0" smtClean="0"/>
              <a:t>Matrix</a:t>
            </a:r>
          </a:p>
          <a:p>
            <a:r>
              <a:rPr lang="en-US" dirty="0" smtClean="0"/>
              <a:t>Important Attributes</a:t>
            </a:r>
          </a:p>
          <a:p>
            <a:r>
              <a:rPr lang="en-US" dirty="0" smtClean="0"/>
              <a:t>Baseline Models</a:t>
            </a:r>
          </a:p>
          <a:p>
            <a:r>
              <a:rPr lang="en-US" dirty="0"/>
              <a:t>Top Decile </a:t>
            </a:r>
            <a:r>
              <a:rPr lang="en-US" dirty="0" smtClean="0"/>
              <a:t>Analysis</a:t>
            </a:r>
          </a:p>
          <a:p>
            <a:endParaRPr lang="en-US" dirty="0"/>
          </a:p>
        </p:txBody>
      </p:sp>
      <p:sp>
        <p:nvSpPr>
          <p:cNvPr id="5" name="TextBox 4"/>
          <p:cNvSpPr txBox="1"/>
          <p:nvPr/>
        </p:nvSpPr>
        <p:spPr>
          <a:xfrm>
            <a:off x="547153" y="386520"/>
            <a:ext cx="6199646" cy="553998"/>
          </a:xfrm>
          <a:prstGeom prst="rect">
            <a:avLst/>
          </a:prstGeom>
          <a:noFill/>
        </p:spPr>
        <p:txBody>
          <a:bodyPr wrap="none" rtlCol="0">
            <a:spAutoFit/>
          </a:bodyPr>
          <a:lstStyle/>
          <a:p>
            <a:pPr algn="ctr"/>
            <a:r>
              <a:rPr lang="en-US" sz="3000" dirty="0" smtClean="0"/>
              <a:t>* Part II: Feature Selection &amp; Modeling</a:t>
            </a:r>
            <a:endParaRPr lang="en-US" sz="3000" dirty="0"/>
          </a:p>
        </p:txBody>
      </p:sp>
    </p:spTree>
    <p:extLst>
      <p:ext uri="{BB962C8B-B14F-4D97-AF65-F5344CB8AC3E}">
        <p14:creationId xmlns:p14="http://schemas.microsoft.com/office/powerpoint/2010/main" val="620061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Selection of the Best Attributes from Each Data Source</a:t>
            </a:r>
            <a:endParaRPr lang="en-US" dirty="0"/>
          </a:p>
        </p:txBody>
      </p:sp>
      <p:graphicFrame>
        <p:nvGraphicFramePr>
          <p:cNvPr id="3" name="Table 2"/>
          <p:cNvGraphicFramePr>
            <a:graphicFrameLocks noGrp="1"/>
          </p:cNvGraphicFramePr>
          <p:nvPr>
            <p:extLst/>
          </p:nvPr>
        </p:nvGraphicFramePr>
        <p:xfrm>
          <a:off x="2239343" y="1590591"/>
          <a:ext cx="4267638" cy="4726232"/>
        </p:xfrm>
        <a:graphic>
          <a:graphicData uri="http://schemas.openxmlformats.org/drawingml/2006/table">
            <a:tbl>
              <a:tblPr/>
              <a:tblGrid>
                <a:gridCol w="1449012"/>
                <a:gridCol w="2818626"/>
              </a:tblGrid>
              <a:tr h="337588">
                <a:tc>
                  <a:txBody>
                    <a:bodyPr/>
                    <a:lstStyle/>
                    <a:p>
                      <a:pPr algn="l" fontAlgn="b"/>
                      <a:r>
                        <a:rPr lang="en-US" sz="1600" b="0" i="0" u="none" strike="noStrike" dirty="0">
                          <a:solidFill>
                            <a:srgbClr val="000000"/>
                          </a:solidFill>
                          <a:effectLst/>
                          <a:latin typeface="Calibri"/>
                        </a:rPr>
                        <a:t>Data Source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n-US" sz="1600" b="0" i="0" u="none" strike="noStrike">
                          <a:solidFill>
                            <a:srgbClr val="000000"/>
                          </a:solidFill>
                          <a:effectLst/>
                          <a:latin typeface="Calibri"/>
                        </a:rPr>
                        <a:t>Initial Number of Attributes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r h="337588">
                <a:tc>
                  <a:txBody>
                    <a:bodyPr/>
                    <a:lstStyle/>
                    <a:p>
                      <a:pPr algn="l" fontAlgn="b"/>
                      <a:r>
                        <a:rPr lang="en-US" sz="1600" b="0" i="0" u="none" strike="noStrike">
                          <a:solidFill>
                            <a:srgbClr val="000000"/>
                          </a:solidFill>
                          <a:effectLst/>
                          <a:latin typeface="Calibri"/>
                        </a:rPr>
                        <a:t>Voice OG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dirty="0">
                          <a:solidFill>
                            <a:srgbClr val="000000"/>
                          </a:solidFill>
                          <a:effectLst/>
                          <a:latin typeface="Calibri"/>
                        </a:rPr>
                        <a:t>Voice IC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a:solidFill>
                            <a:srgbClr val="000000"/>
                          </a:solidFill>
                          <a:effectLst/>
                          <a:latin typeface="Calibri"/>
                        </a:rPr>
                        <a:t>SMS OG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a:solidFill>
                            <a:srgbClr val="000000"/>
                          </a:solidFill>
                          <a:effectLst/>
                          <a:latin typeface="Calibri"/>
                        </a:rPr>
                        <a:t>SMS IC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a:solidFill>
                            <a:srgbClr val="000000"/>
                          </a:solidFill>
                          <a:effectLst/>
                          <a:latin typeface="Calibri"/>
                        </a:rPr>
                        <a:t>GRPS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dirty="0" err="1">
                          <a:solidFill>
                            <a:srgbClr val="000000"/>
                          </a:solidFill>
                          <a:effectLst/>
                          <a:latin typeface="Calibri"/>
                        </a:rPr>
                        <a:t>Total_Charge</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dirty="0">
                          <a:solidFill>
                            <a:srgbClr val="000000"/>
                          </a:solidFill>
                          <a:effectLst/>
                          <a:latin typeface="Calibri"/>
                        </a:rPr>
                        <a:t>TOPUP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dirty="0">
                          <a:solidFill>
                            <a:srgbClr val="000000"/>
                          </a:solidFill>
                          <a:effectLst/>
                          <a:latin typeface="Calibri"/>
                        </a:rPr>
                        <a:t>Account2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dirty="0" err="1" smtClean="0">
                          <a:solidFill>
                            <a:srgbClr val="000000"/>
                          </a:solidFill>
                          <a:effectLst/>
                          <a:latin typeface="Calibri"/>
                        </a:rPr>
                        <a:t>DailyFee</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dirty="0">
                          <a:solidFill>
                            <a:srgbClr val="000000"/>
                          </a:solidFill>
                          <a:effectLst/>
                          <a:latin typeface="Calibri"/>
                        </a:rPr>
                        <a:t>VAS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dirty="0">
                          <a:solidFill>
                            <a:srgbClr val="000000"/>
                          </a:solidFill>
                          <a:effectLst/>
                          <a:latin typeface="Calibri"/>
                        </a:rPr>
                        <a:t>Home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dirty="0">
                          <a:solidFill>
                            <a:srgbClr val="000000"/>
                          </a:solidFill>
                          <a:effectLst/>
                          <a:latin typeface="Calibri"/>
                        </a:rPr>
                        <a:t>SUBS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588">
                <a:tc>
                  <a:txBody>
                    <a:bodyPr/>
                    <a:lstStyle/>
                    <a:p>
                      <a:pPr algn="l" fontAlgn="b"/>
                      <a:r>
                        <a:rPr lang="en-US" sz="16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r" fontAlgn="b"/>
                      <a:r>
                        <a:rPr lang="en-US" sz="1600" b="0" i="0" u="none" strike="noStrike" dirty="0">
                          <a:solidFill>
                            <a:srgbClr val="000000"/>
                          </a:solidFill>
                          <a:effectLst/>
                          <a:latin typeface="Calibri"/>
                        </a:rPr>
                        <a:t>1274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bl>
          </a:graphicData>
        </a:graphic>
      </p:graphicFrame>
    </p:spTree>
    <p:extLst>
      <p:ext uri="{BB962C8B-B14F-4D97-AF65-F5344CB8AC3E}">
        <p14:creationId xmlns:p14="http://schemas.microsoft.com/office/powerpoint/2010/main" val="1785563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Selection of the Best Attributes from Each Data Source</a:t>
            </a:r>
            <a:endParaRPr lang="en-US" dirty="0"/>
          </a:p>
        </p:txBody>
      </p:sp>
      <p:graphicFrame>
        <p:nvGraphicFramePr>
          <p:cNvPr id="3" name="Table 2"/>
          <p:cNvGraphicFramePr>
            <a:graphicFrameLocks noGrp="1"/>
          </p:cNvGraphicFramePr>
          <p:nvPr>
            <p:extLst/>
          </p:nvPr>
        </p:nvGraphicFramePr>
        <p:xfrm>
          <a:off x="1150723" y="1747268"/>
          <a:ext cx="6358821" cy="4619580"/>
        </p:xfrm>
        <a:graphic>
          <a:graphicData uri="http://schemas.openxmlformats.org/drawingml/2006/table">
            <a:tbl>
              <a:tblPr/>
              <a:tblGrid>
                <a:gridCol w="1300263"/>
                <a:gridCol w="2529279"/>
                <a:gridCol w="2529279"/>
              </a:tblGrid>
              <a:tr h="329970">
                <a:tc>
                  <a:txBody>
                    <a:bodyPr/>
                    <a:lstStyle/>
                    <a:p>
                      <a:pPr algn="l" fontAlgn="b"/>
                      <a:r>
                        <a:rPr lang="en-US" sz="1600" b="0" i="0" u="none" strike="noStrike" dirty="0">
                          <a:solidFill>
                            <a:srgbClr val="000000"/>
                          </a:solidFill>
                          <a:effectLst/>
                          <a:latin typeface="Calibri"/>
                        </a:rPr>
                        <a:t>Data Source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n-US" sz="1600" b="0" i="0" u="none" strike="noStrike">
                          <a:solidFill>
                            <a:srgbClr val="000000"/>
                          </a:solidFill>
                          <a:effectLst/>
                          <a:latin typeface="Calibri"/>
                        </a:rPr>
                        <a:t>Initial Number of Attributes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n-US" sz="1600" b="0" i="0" u="none" strike="noStrike">
                          <a:solidFill>
                            <a:srgbClr val="000000"/>
                          </a:solidFill>
                          <a:effectLst/>
                          <a:latin typeface="Calibri"/>
                        </a:rPr>
                        <a:t>New Number of Attributes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r h="329970">
                <a:tc>
                  <a:txBody>
                    <a:bodyPr/>
                    <a:lstStyle/>
                    <a:p>
                      <a:pPr algn="l" fontAlgn="b"/>
                      <a:r>
                        <a:rPr lang="en-US" sz="1600" b="0" i="0" u="none" strike="noStrike">
                          <a:solidFill>
                            <a:srgbClr val="000000"/>
                          </a:solidFill>
                          <a:effectLst/>
                          <a:latin typeface="Calibri"/>
                        </a:rPr>
                        <a:t>Voice OG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dirty="0">
                          <a:solidFill>
                            <a:srgbClr val="000000"/>
                          </a:solidFill>
                          <a:effectLst/>
                          <a:latin typeface="Calibri"/>
                        </a:rPr>
                        <a:t>Voice IC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SMS OG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SMS IC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GRPS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Total_Charge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TOPUP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Account2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DailyFree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VAS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Home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SUBS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r" fontAlgn="b"/>
                      <a:r>
                        <a:rPr lang="en-US" sz="1600" b="0" i="0" u="none" strike="noStrike">
                          <a:solidFill>
                            <a:srgbClr val="000000"/>
                          </a:solidFill>
                          <a:effectLst/>
                          <a:latin typeface="Calibri"/>
                        </a:rPr>
                        <a:t>1274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r" fontAlgn="b"/>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bl>
          </a:graphicData>
        </a:graphic>
      </p:graphicFrame>
    </p:spTree>
    <p:extLst>
      <p:ext uri="{BB962C8B-B14F-4D97-AF65-F5344CB8AC3E}">
        <p14:creationId xmlns:p14="http://schemas.microsoft.com/office/powerpoint/2010/main" val="10298327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Selection of the Best Attributes from Each Data Source</a:t>
            </a:r>
            <a:endParaRPr lang="en-US" dirty="0"/>
          </a:p>
        </p:txBody>
      </p:sp>
      <p:sp>
        <p:nvSpPr>
          <p:cNvPr id="3" name="Content Placeholder 2"/>
          <p:cNvSpPr>
            <a:spLocks noGrp="1"/>
          </p:cNvSpPr>
          <p:nvPr>
            <p:ph idx="1"/>
          </p:nvPr>
        </p:nvSpPr>
        <p:spPr>
          <a:xfrm>
            <a:off x="303770" y="1600200"/>
            <a:ext cx="8595168" cy="5064962"/>
          </a:xfrm>
        </p:spPr>
        <p:txBody>
          <a:bodyPr>
            <a:normAutofit/>
          </a:bodyPr>
          <a:lstStyle/>
          <a:p>
            <a:r>
              <a:rPr lang="en-US" sz="2800" dirty="0" smtClean="0"/>
              <a:t>Individual data source (modeling table) is used to fit a spark Decision Tree</a:t>
            </a:r>
          </a:p>
          <a:p>
            <a:r>
              <a:rPr lang="en-US" sz="2800" dirty="0" smtClean="0"/>
              <a:t>Here we used a deep Decision Tree (high complexity) to </a:t>
            </a:r>
            <a:r>
              <a:rPr lang="en-US" sz="2800" dirty="0" err="1" smtClean="0"/>
              <a:t>overfit</a:t>
            </a:r>
            <a:r>
              <a:rPr lang="en-US" sz="2800" dirty="0" smtClean="0"/>
              <a:t> the training data with the aim to determine all possible attributes which are relevant to the churn outcome</a:t>
            </a:r>
          </a:p>
          <a:p>
            <a:r>
              <a:rPr lang="en-US" sz="2800" dirty="0" smtClean="0"/>
              <a:t>Extract the important attributes from each each Decision Tree in order</a:t>
            </a:r>
          </a:p>
          <a:p>
            <a:r>
              <a:rPr lang="en-US" sz="2800" dirty="0" smtClean="0"/>
              <a:t>The aim is to reduce the full set of 1270 variables into a smaller subset for the faster model training process</a:t>
            </a:r>
          </a:p>
          <a:p>
            <a:endParaRPr lang="en-US" sz="2800" dirty="0"/>
          </a:p>
        </p:txBody>
      </p:sp>
    </p:spTree>
    <p:extLst>
      <p:ext uri="{BB962C8B-B14F-4D97-AF65-F5344CB8AC3E}">
        <p14:creationId xmlns:p14="http://schemas.microsoft.com/office/powerpoint/2010/main" val="1828486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39774"/>
          </a:xfrm>
        </p:spPr>
        <p:txBody>
          <a:bodyPr>
            <a:normAutofit/>
          </a:bodyPr>
          <a:lstStyle/>
          <a:p>
            <a:r>
              <a:rPr lang="en-US" sz="3000" dirty="0" smtClean="0"/>
              <a:t>Sequence of Events &amp; Timeline</a:t>
            </a:r>
            <a:endParaRPr lang="en-US" sz="3000" dirty="0"/>
          </a:p>
        </p:txBody>
      </p:sp>
      <p:pic>
        <p:nvPicPr>
          <p:cNvPr id="6" name="Picture 5"/>
          <p:cNvPicPr>
            <a:picLocks noChangeAspect="1"/>
          </p:cNvPicPr>
          <p:nvPr/>
        </p:nvPicPr>
        <p:blipFill>
          <a:blip r:embed="rId2"/>
          <a:stretch>
            <a:fillRect/>
          </a:stretch>
        </p:blipFill>
        <p:spPr>
          <a:xfrm>
            <a:off x="0" y="1327981"/>
            <a:ext cx="9144000" cy="4202038"/>
          </a:xfrm>
          <a:prstGeom prst="rect">
            <a:avLst/>
          </a:prstGeom>
        </p:spPr>
      </p:pic>
    </p:spTree>
    <p:extLst>
      <p:ext uri="{BB962C8B-B14F-4D97-AF65-F5344CB8AC3E}">
        <p14:creationId xmlns:p14="http://schemas.microsoft.com/office/powerpoint/2010/main" val="1810693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Selection of the Best Attributes from Each Data Source</a:t>
            </a:r>
            <a:endParaRPr lang="en-US" dirty="0"/>
          </a:p>
        </p:txBody>
      </p:sp>
      <p:sp>
        <p:nvSpPr>
          <p:cNvPr id="3" name="Content Placeholder 2"/>
          <p:cNvSpPr>
            <a:spLocks noGrp="1"/>
          </p:cNvSpPr>
          <p:nvPr>
            <p:ph idx="1"/>
          </p:nvPr>
        </p:nvSpPr>
        <p:spPr>
          <a:xfrm>
            <a:off x="303770" y="1600200"/>
            <a:ext cx="8595168" cy="5064962"/>
          </a:xfrm>
        </p:spPr>
        <p:txBody>
          <a:bodyPr>
            <a:normAutofit/>
          </a:bodyPr>
          <a:lstStyle/>
          <a:p>
            <a:r>
              <a:rPr lang="en-US" sz="2800" dirty="0" smtClean="0"/>
              <a:t>What is a decision tree ?</a:t>
            </a:r>
          </a:p>
          <a:p>
            <a:endParaRPr lang="en-US" sz="2800" dirty="0"/>
          </a:p>
        </p:txBody>
      </p:sp>
      <p:pic>
        <p:nvPicPr>
          <p:cNvPr id="4" name="Picture 3"/>
          <p:cNvPicPr>
            <a:picLocks noChangeAspect="1"/>
          </p:cNvPicPr>
          <p:nvPr/>
        </p:nvPicPr>
        <p:blipFill>
          <a:blip r:embed="rId2"/>
          <a:stretch>
            <a:fillRect/>
          </a:stretch>
        </p:blipFill>
        <p:spPr>
          <a:xfrm>
            <a:off x="101153" y="2398410"/>
            <a:ext cx="5331224" cy="4083343"/>
          </a:xfrm>
          <a:prstGeom prst="rect">
            <a:avLst/>
          </a:prstGeom>
        </p:spPr>
      </p:pic>
      <p:sp>
        <p:nvSpPr>
          <p:cNvPr id="5" name="Rectangle 4"/>
          <p:cNvSpPr/>
          <p:nvPr/>
        </p:nvSpPr>
        <p:spPr>
          <a:xfrm>
            <a:off x="5616292" y="1750234"/>
            <a:ext cx="3527707" cy="5355313"/>
          </a:xfrm>
          <a:prstGeom prst="rect">
            <a:avLst/>
          </a:prstGeom>
        </p:spPr>
        <p:txBody>
          <a:bodyPr wrap="square">
            <a:spAutoFit/>
          </a:bodyPr>
          <a:lstStyle/>
          <a:p>
            <a:pPr marL="285750" indent="-285750" algn="just">
              <a:buFont typeface="Arial"/>
              <a:buChar char="•"/>
            </a:pPr>
            <a:r>
              <a:rPr lang="en-US" dirty="0"/>
              <a:t>A decision tree can be used to classify an </a:t>
            </a:r>
            <a:r>
              <a:rPr lang="en-US" dirty="0" smtClean="0"/>
              <a:t>new example </a:t>
            </a:r>
            <a:r>
              <a:rPr lang="en-US" dirty="0"/>
              <a:t>by starting at the root of the tree and moving through it until a leaf node, which provides the classification of the </a:t>
            </a:r>
            <a:r>
              <a:rPr lang="en-US" dirty="0" smtClean="0"/>
              <a:t>instance</a:t>
            </a:r>
          </a:p>
          <a:p>
            <a:pPr algn="just"/>
            <a:endParaRPr lang="en-US" dirty="0" smtClean="0"/>
          </a:p>
          <a:p>
            <a:pPr marL="285750" indent="-285750" algn="just">
              <a:buFont typeface="Arial"/>
              <a:buChar char="•"/>
            </a:pPr>
            <a:r>
              <a:rPr lang="en-US" dirty="0" smtClean="0"/>
              <a:t>Each decision node is an attribute which will be split into two branches</a:t>
            </a:r>
          </a:p>
          <a:p>
            <a:pPr marL="285750" indent="-285750" algn="just">
              <a:buFont typeface="Arial"/>
              <a:buChar char="•"/>
            </a:pPr>
            <a:endParaRPr lang="en-US" dirty="0"/>
          </a:p>
          <a:p>
            <a:pPr marL="285750" indent="-285750" algn="just">
              <a:buFont typeface="Arial"/>
              <a:buChar char="•"/>
            </a:pPr>
            <a:r>
              <a:rPr lang="en-US" dirty="0" smtClean="0"/>
              <a:t>Decision tree </a:t>
            </a:r>
            <a:r>
              <a:rPr lang="en-US" dirty="0"/>
              <a:t>searches through the attributes of the training </a:t>
            </a:r>
            <a:r>
              <a:rPr lang="en-US" dirty="0" smtClean="0"/>
              <a:t>data and </a:t>
            </a:r>
            <a:r>
              <a:rPr lang="en-US" dirty="0"/>
              <a:t>extracts the attribute that best separates the given examples. If the attribute perfectly classifies the training sets then </a:t>
            </a:r>
            <a:r>
              <a:rPr lang="en-US" dirty="0" smtClean="0"/>
              <a:t>the decision tree stops</a:t>
            </a:r>
            <a:endParaRPr lang="en-US" dirty="0"/>
          </a:p>
          <a:p>
            <a:endParaRPr lang="en-US" dirty="0"/>
          </a:p>
        </p:txBody>
      </p:sp>
    </p:spTree>
    <p:extLst>
      <p:ext uri="{BB962C8B-B14F-4D97-AF65-F5344CB8AC3E}">
        <p14:creationId xmlns:p14="http://schemas.microsoft.com/office/powerpoint/2010/main" val="8756840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Selection of the Best Attributes from Each Data Source</a:t>
            </a:r>
            <a:endParaRPr lang="en-US" dirty="0"/>
          </a:p>
        </p:txBody>
      </p:sp>
      <p:sp>
        <p:nvSpPr>
          <p:cNvPr id="3" name="Content Placeholder 2"/>
          <p:cNvSpPr>
            <a:spLocks noGrp="1"/>
          </p:cNvSpPr>
          <p:nvPr>
            <p:ph idx="1"/>
          </p:nvPr>
        </p:nvSpPr>
        <p:spPr>
          <a:xfrm>
            <a:off x="303770" y="1600200"/>
            <a:ext cx="8595168" cy="5064962"/>
          </a:xfrm>
        </p:spPr>
        <p:txBody>
          <a:bodyPr>
            <a:normAutofit/>
          </a:bodyPr>
          <a:lstStyle/>
          <a:p>
            <a:r>
              <a:rPr lang="en-US" sz="2800" dirty="0" smtClean="0"/>
              <a:t>What is a decision tree ?</a:t>
            </a:r>
          </a:p>
          <a:p>
            <a:endParaRPr lang="en-US" sz="2800" dirty="0"/>
          </a:p>
        </p:txBody>
      </p:sp>
      <p:pic>
        <p:nvPicPr>
          <p:cNvPr id="4" name="Picture 3"/>
          <p:cNvPicPr>
            <a:picLocks noChangeAspect="1"/>
          </p:cNvPicPr>
          <p:nvPr/>
        </p:nvPicPr>
        <p:blipFill>
          <a:blip r:embed="rId2"/>
          <a:stretch>
            <a:fillRect/>
          </a:stretch>
        </p:blipFill>
        <p:spPr>
          <a:xfrm>
            <a:off x="101153" y="2398410"/>
            <a:ext cx="5331224" cy="4083343"/>
          </a:xfrm>
          <a:prstGeom prst="rect">
            <a:avLst/>
          </a:prstGeom>
        </p:spPr>
      </p:pic>
      <p:sp>
        <p:nvSpPr>
          <p:cNvPr id="5" name="Rectangle 4"/>
          <p:cNvSpPr/>
          <p:nvPr/>
        </p:nvSpPr>
        <p:spPr>
          <a:xfrm>
            <a:off x="5616292" y="1882178"/>
            <a:ext cx="3527707" cy="4524316"/>
          </a:xfrm>
          <a:prstGeom prst="rect">
            <a:avLst/>
          </a:prstGeom>
        </p:spPr>
        <p:txBody>
          <a:bodyPr wrap="square">
            <a:spAutoFit/>
          </a:bodyPr>
          <a:lstStyle/>
          <a:p>
            <a:pPr marL="285750" indent="-285750" algn="just">
              <a:buFont typeface="Arial"/>
              <a:buChar char="•"/>
            </a:pPr>
            <a:r>
              <a:rPr lang="en-US" dirty="0" smtClean="0"/>
              <a:t>Rules:</a:t>
            </a:r>
          </a:p>
          <a:p>
            <a:pPr marL="742950" lvl="1" indent="-285750" algn="just">
              <a:buFont typeface="Arial"/>
              <a:buChar char="•"/>
            </a:pPr>
            <a:r>
              <a:rPr lang="en-US" dirty="0" smtClean="0"/>
              <a:t>If A = red</a:t>
            </a:r>
          </a:p>
          <a:p>
            <a:pPr marL="1200150" lvl="2" indent="-285750" algn="just">
              <a:buFont typeface="Arial"/>
              <a:buChar char="•"/>
            </a:pPr>
            <a:r>
              <a:rPr lang="en-US" dirty="0" smtClean="0"/>
              <a:t>If B &gt;=4.5</a:t>
            </a:r>
          </a:p>
          <a:p>
            <a:pPr marL="1657350" lvl="3" indent="-285750" algn="just">
              <a:buFont typeface="Arial"/>
              <a:buChar char="•"/>
            </a:pPr>
            <a:r>
              <a:rPr lang="en-US" dirty="0" smtClean="0"/>
              <a:t>K = x (80%)</a:t>
            </a:r>
          </a:p>
          <a:p>
            <a:pPr marL="1200150" lvl="2" indent="-285750" algn="just">
              <a:buFont typeface="Arial"/>
              <a:buChar char="•"/>
            </a:pPr>
            <a:r>
              <a:rPr lang="en-US" dirty="0" smtClean="0"/>
              <a:t>If B &lt;4.5</a:t>
            </a:r>
          </a:p>
          <a:p>
            <a:pPr marL="1657350" lvl="3" indent="-285750" algn="just">
              <a:buFont typeface="Arial"/>
              <a:buChar char="•"/>
            </a:pPr>
            <a:r>
              <a:rPr lang="en-US" dirty="0" smtClean="0"/>
              <a:t>K = y (66%)</a:t>
            </a:r>
          </a:p>
          <a:p>
            <a:pPr marL="742950" lvl="1" indent="-285750" algn="just">
              <a:buFont typeface="Arial"/>
              <a:buChar char="•"/>
            </a:pPr>
            <a:r>
              <a:rPr lang="en-US" dirty="0" smtClean="0"/>
              <a:t>If A = blue</a:t>
            </a:r>
          </a:p>
          <a:p>
            <a:pPr marL="1200150" lvl="2" indent="-285750" algn="just">
              <a:buFont typeface="Arial"/>
              <a:buChar char="•"/>
            </a:pPr>
            <a:r>
              <a:rPr lang="en-US" dirty="0"/>
              <a:t>If B </a:t>
            </a:r>
            <a:r>
              <a:rPr lang="en-US" dirty="0" smtClean="0"/>
              <a:t>&gt;=8.1</a:t>
            </a:r>
            <a:endParaRPr lang="en-US" dirty="0"/>
          </a:p>
          <a:p>
            <a:pPr marL="1657350" lvl="3" indent="-285750" algn="just">
              <a:buFont typeface="Arial"/>
              <a:buChar char="•"/>
            </a:pPr>
            <a:r>
              <a:rPr lang="en-US" dirty="0"/>
              <a:t>K = x </a:t>
            </a:r>
            <a:r>
              <a:rPr lang="en-US" dirty="0" smtClean="0"/>
              <a:t>(77%</a:t>
            </a:r>
            <a:r>
              <a:rPr lang="en-US" dirty="0"/>
              <a:t>)</a:t>
            </a:r>
          </a:p>
          <a:p>
            <a:pPr marL="1200150" lvl="2" indent="-285750" algn="just">
              <a:buFont typeface="Arial"/>
              <a:buChar char="•"/>
            </a:pPr>
            <a:r>
              <a:rPr lang="en-US" dirty="0"/>
              <a:t>If B </a:t>
            </a:r>
            <a:r>
              <a:rPr lang="en-US" dirty="0" smtClean="0"/>
              <a:t>&lt;8.1</a:t>
            </a:r>
            <a:endParaRPr lang="en-US" dirty="0"/>
          </a:p>
          <a:p>
            <a:pPr marL="1657350" lvl="3" indent="-285750" algn="just">
              <a:buFont typeface="Arial"/>
              <a:buChar char="•"/>
            </a:pPr>
            <a:r>
              <a:rPr lang="en-US" dirty="0"/>
              <a:t>If C</a:t>
            </a:r>
            <a:r>
              <a:rPr lang="en-US" dirty="0" smtClean="0"/>
              <a:t> =true</a:t>
            </a:r>
          </a:p>
          <a:p>
            <a:pPr marL="2114550" lvl="4" indent="-285750" algn="just">
              <a:buFont typeface="Arial"/>
              <a:buChar char="•"/>
            </a:pPr>
            <a:r>
              <a:rPr lang="en-US" dirty="0" smtClean="0"/>
              <a:t>K </a:t>
            </a:r>
            <a:r>
              <a:rPr lang="en-US" dirty="0"/>
              <a:t>= x </a:t>
            </a:r>
            <a:r>
              <a:rPr lang="en-US" dirty="0" smtClean="0"/>
              <a:t>(55%</a:t>
            </a:r>
            <a:r>
              <a:rPr lang="en-US" dirty="0"/>
              <a:t>)</a:t>
            </a:r>
          </a:p>
          <a:p>
            <a:pPr marL="1657350" lvl="3" indent="-285750" algn="just">
              <a:buFont typeface="Arial"/>
              <a:buChar char="•"/>
            </a:pPr>
            <a:r>
              <a:rPr lang="en-US" dirty="0"/>
              <a:t>If </a:t>
            </a:r>
            <a:r>
              <a:rPr lang="en-US" dirty="0" smtClean="0"/>
              <a:t>C =false</a:t>
            </a:r>
            <a:endParaRPr lang="en-US" dirty="0"/>
          </a:p>
          <a:p>
            <a:pPr marL="2114550" lvl="4" indent="-285750" algn="just">
              <a:buFont typeface="Arial"/>
              <a:buChar char="•"/>
            </a:pPr>
            <a:r>
              <a:rPr lang="en-US" dirty="0"/>
              <a:t>K = y </a:t>
            </a:r>
            <a:r>
              <a:rPr lang="en-US" dirty="0" smtClean="0"/>
              <a:t>(90%</a:t>
            </a:r>
            <a:r>
              <a:rPr lang="en-US" dirty="0"/>
              <a:t>)</a:t>
            </a:r>
          </a:p>
          <a:p>
            <a:pPr marL="1200150" lvl="2" indent="-285750" algn="just">
              <a:buFont typeface="Arial"/>
              <a:buChar char="•"/>
            </a:pPr>
            <a:endParaRPr lang="en-US" dirty="0"/>
          </a:p>
          <a:p>
            <a:endParaRPr lang="en-US" dirty="0"/>
          </a:p>
        </p:txBody>
      </p:sp>
    </p:spTree>
    <p:extLst>
      <p:ext uri="{BB962C8B-B14F-4D97-AF65-F5344CB8AC3E}">
        <p14:creationId xmlns:p14="http://schemas.microsoft.com/office/powerpoint/2010/main" val="916546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173"/>
            <a:ext cx="8229600" cy="1143000"/>
          </a:xfrm>
        </p:spPr>
        <p:txBody>
          <a:bodyPr>
            <a:normAutofit fontScale="90000"/>
          </a:bodyPr>
          <a:lstStyle/>
          <a:p>
            <a:r>
              <a:rPr lang="en-US" dirty="0" smtClean="0"/>
              <a:t>Selection of the Best Attributes from Each Data Source</a:t>
            </a:r>
            <a:endParaRPr lang="en-US" dirty="0"/>
          </a:p>
        </p:txBody>
      </p:sp>
      <p:pic>
        <p:nvPicPr>
          <p:cNvPr id="6" name="Picture 5"/>
          <p:cNvPicPr>
            <a:picLocks noChangeAspect="1"/>
          </p:cNvPicPr>
          <p:nvPr/>
        </p:nvPicPr>
        <p:blipFill>
          <a:blip r:embed="rId2"/>
          <a:stretch>
            <a:fillRect/>
          </a:stretch>
        </p:blipFill>
        <p:spPr>
          <a:xfrm>
            <a:off x="0" y="1317511"/>
            <a:ext cx="9144000" cy="1931542"/>
          </a:xfrm>
          <a:prstGeom prst="rect">
            <a:avLst/>
          </a:prstGeom>
        </p:spPr>
      </p:pic>
      <p:pic>
        <p:nvPicPr>
          <p:cNvPr id="7" name="Picture 6"/>
          <p:cNvPicPr>
            <a:picLocks noChangeAspect="1"/>
          </p:cNvPicPr>
          <p:nvPr/>
        </p:nvPicPr>
        <p:blipFill>
          <a:blip r:embed="rId3"/>
          <a:stretch>
            <a:fillRect/>
          </a:stretch>
        </p:blipFill>
        <p:spPr>
          <a:xfrm>
            <a:off x="3168542" y="3014660"/>
            <a:ext cx="5518258" cy="3843340"/>
          </a:xfrm>
          <a:prstGeom prst="rect">
            <a:avLst/>
          </a:prstGeom>
          <a:solidFill>
            <a:schemeClr val="bg1"/>
          </a:solidFill>
          <a:ln>
            <a:solidFill>
              <a:schemeClr val="tx1"/>
            </a:solidFill>
          </a:ln>
        </p:spPr>
      </p:pic>
      <p:cxnSp>
        <p:nvCxnSpPr>
          <p:cNvPr id="9" name="Straight Connector 8"/>
          <p:cNvCxnSpPr/>
          <p:nvPr/>
        </p:nvCxnSpPr>
        <p:spPr>
          <a:xfrm>
            <a:off x="835341" y="2343887"/>
            <a:ext cx="2333201" cy="45141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449061" y="2011481"/>
            <a:ext cx="7237739" cy="100317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05567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173"/>
            <a:ext cx="8229600" cy="1143000"/>
          </a:xfrm>
        </p:spPr>
        <p:txBody>
          <a:bodyPr>
            <a:normAutofit fontScale="90000"/>
          </a:bodyPr>
          <a:lstStyle/>
          <a:p>
            <a:r>
              <a:rPr lang="en-US" dirty="0" smtClean="0"/>
              <a:t>Selection of the Best Attributes from Each Data Source</a:t>
            </a:r>
            <a:endParaRPr lang="en-US" dirty="0"/>
          </a:p>
        </p:txBody>
      </p:sp>
      <p:pic>
        <p:nvPicPr>
          <p:cNvPr id="7" name="Picture 6"/>
          <p:cNvPicPr>
            <a:picLocks noChangeAspect="1"/>
          </p:cNvPicPr>
          <p:nvPr/>
        </p:nvPicPr>
        <p:blipFill>
          <a:blip r:embed="rId2"/>
          <a:stretch>
            <a:fillRect/>
          </a:stretch>
        </p:blipFill>
        <p:spPr>
          <a:xfrm>
            <a:off x="815950" y="1574235"/>
            <a:ext cx="7040312" cy="4903416"/>
          </a:xfrm>
          <a:prstGeom prst="rect">
            <a:avLst/>
          </a:prstGeom>
          <a:solidFill>
            <a:schemeClr val="bg1"/>
          </a:solidFill>
          <a:ln>
            <a:solidFill>
              <a:schemeClr val="tx1"/>
            </a:solidFill>
          </a:ln>
        </p:spPr>
      </p:pic>
      <p:cxnSp>
        <p:nvCxnSpPr>
          <p:cNvPr id="14" name="Straight Arrow Connector 13"/>
          <p:cNvCxnSpPr/>
          <p:nvPr/>
        </p:nvCxnSpPr>
        <p:spPr>
          <a:xfrm>
            <a:off x="3808117" y="2002958"/>
            <a:ext cx="4230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808117" y="2632659"/>
            <a:ext cx="4230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477384" y="3168604"/>
            <a:ext cx="35613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477384" y="3738642"/>
            <a:ext cx="35613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673819" y="4283110"/>
            <a:ext cx="36488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673819" y="4810532"/>
            <a:ext cx="36488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7712646" y="5397616"/>
            <a:ext cx="36488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227888" y="1656088"/>
            <a:ext cx="2672526" cy="369332"/>
          </a:xfrm>
          <a:prstGeom prst="rect">
            <a:avLst/>
          </a:prstGeom>
          <a:noFill/>
        </p:spPr>
        <p:txBody>
          <a:bodyPr wrap="none" rtlCol="0">
            <a:spAutoFit/>
          </a:bodyPr>
          <a:lstStyle/>
          <a:p>
            <a:r>
              <a:rPr lang="en-US" dirty="0" smtClean="0"/>
              <a:t>Most Important Attributes</a:t>
            </a:r>
            <a:endParaRPr lang="en-US" dirty="0"/>
          </a:p>
        </p:txBody>
      </p:sp>
      <p:sp>
        <p:nvSpPr>
          <p:cNvPr id="28" name="TextBox 27"/>
          <p:cNvSpPr txBox="1"/>
          <p:nvPr/>
        </p:nvSpPr>
        <p:spPr>
          <a:xfrm>
            <a:off x="6238607" y="2302914"/>
            <a:ext cx="2997560" cy="369332"/>
          </a:xfrm>
          <a:prstGeom prst="rect">
            <a:avLst/>
          </a:prstGeom>
          <a:noFill/>
        </p:spPr>
        <p:txBody>
          <a:bodyPr wrap="none" rtlCol="0">
            <a:spAutoFit/>
          </a:bodyPr>
          <a:lstStyle/>
          <a:p>
            <a:r>
              <a:rPr lang="en-US" dirty="0" smtClean="0"/>
              <a:t>2</a:t>
            </a:r>
            <a:r>
              <a:rPr lang="en-US" baseline="30000" dirty="0" smtClean="0"/>
              <a:t>nd</a:t>
            </a:r>
            <a:r>
              <a:rPr lang="en-US" dirty="0" smtClean="0"/>
              <a:t> Most Important Attributes</a:t>
            </a:r>
            <a:endParaRPr lang="en-US" dirty="0"/>
          </a:p>
        </p:txBody>
      </p:sp>
      <p:sp>
        <p:nvSpPr>
          <p:cNvPr id="29" name="TextBox 28"/>
          <p:cNvSpPr txBox="1"/>
          <p:nvPr/>
        </p:nvSpPr>
        <p:spPr>
          <a:xfrm>
            <a:off x="6263979" y="2833169"/>
            <a:ext cx="3037610" cy="369332"/>
          </a:xfrm>
          <a:prstGeom prst="rect">
            <a:avLst/>
          </a:prstGeom>
          <a:noFill/>
        </p:spPr>
        <p:txBody>
          <a:bodyPr wrap="none" rtlCol="0">
            <a:spAutoFit/>
          </a:bodyPr>
          <a:lstStyle/>
          <a:p>
            <a:r>
              <a:rPr lang="en-US" dirty="0" smtClean="0"/>
              <a:t>3</a:t>
            </a:r>
            <a:r>
              <a:rPr lang="en-US" baseline="30000" dirty="0" smtClean="0"/>
              <a:t>rd</a:t>
            </a:r>
            <a:r>
              <a:rPr lang="en-US" dirty="0" smtClean="0"/>
              <a:t> Most Important Attributes</a:t>
            </a:r>
            <a:endParaRPr lang="en-US" dirty="0"/>
          </a:p>
        </p:txBody>
      </p:sp>
      <p:sp>
        <p:nvSpPr>
          <p:cNvPr id="30" name="TextBox 29"/>
          <p:cNvSpPr txBox="1"/>
          <p:nvPr/>
        </p:nvSpPr>
        <p:spPr>
          <a:xfrm>
            <a:off x="6281027" y="3377833"/>
            <a:ext cx="3034455" cy="369332"/>
          </a:xfrm>
          <a:prstGeom prst="rect">
            <a:avLst/>
          </a:prstGeom>
          <a:noFill/>
        </p:spPr>
        <p:txBody>
          <a:bodyPr wrap="none" rtlCol="0">
            <a:spAutoFit/>
          </a:bodyPr>
          <a:lstStyle/>
          <a:p>
            <a:r>
              <a:rPr lang="en-US" dirty="0" smtClean="0"/>
              <a:t>4</a:t>
            </a:r>
            <a:r>
              <a:rPr lang="en-US" baseline="30000" dirty="0" smtClean="0"/>
              <a:t>th</a:t>
            </a:r>
            <a:r>
              <a:rPr lang="en-US" dirty="0" smtClean="0"/>
              <a:t> Most Important Attributes</a:t>
            </a:r>
            <a:endParaRPr lang="en-US" dirty="0"/>
          </a:p>
        </p:txBody>
      </p:sp>
      <p:sp>
        <p:nvSpPr>
          <p:cNvPr id="31" name="TextBox 30"/>
          <p:cNvSpPr txBox="1"/>
          <p:nvPr/>
        </p:nvSpPr>
        <p:spPr>
          <a:xfrm>
            <a:off x="7643685" y="3897959"/>
            <a:ext cx="500257" cy="369332"/>
          </a:xfrm>
          <a:prstGeom prst="rect">
            <a:avLst/>
          </a:prstGeom>
          <a:noFill/>
        </p:spPr>
        <p:txBody>
          <a:bodyPr wrap="none" rtlCol="0">
            <a:spAutoFit/>
          </a:bodyPr>
          <a:lstStyle/>
          <a:p>
            <a:r>
              <a:rPr lang="en-US" dirty="0" smtClean="0"/>
              <a:t>5th</a:t>
            </a:r>
            <a:endParaRPr lang="en-US" dirty="0"/>
          </a:p>
        </p:txBody>
      </p:sp>
      <p:sp>
        <p:nvSpPr>
          <p:cNvPr id="32" name="TextBox 31"/>
          <p:cNvSpPr txBox="1"/>
          <p:nvPr/>
        </p:nvSpPr>
        <p:spPr>
          <a:xfrm>
            <a:off x="7656771" y="4425980"/>
            <a:ext cx="500257" cy="369332"/>
          </a:xfrm>
          <a:prstGeom prst="rect">
            <a:avLst/>
          </a:prstGeom>
          <a:noFill/>
        </p:spPr>
        <p:txBody>
          <a:bodyPr wrap="none" rtlCol="0">
            <a:spAutoFit/>
          </a:bodyPr>
          <a:lstStyle/>
          <a:p>
            <a:r>
              <a:rPr lang="en-US" dirty="0" smtClean="0"/>
              <a:t>6th</a:t>
            </a:r>
            <a:endParaRPr lang="en-US" dirty="0"/>
          </a:p>
        </p:txBody>
      </p:sp>
      <p:sp>
        <p:nvSpPr>
          <p:cNvPr id="33" name="TextBox 32"/>
          <p:cNvSpPr txBox="1"/>
          <p:nvPr/>
        </p:nvSpPr>
        <p:spPr>
          <a:xfrm>
            <a:off x="7674499" y="4996018"/>
            <a:ext cx="500257" cy="369332"/>
          </a:xfrm>
          <a:prstGeom prst="rect">
            <a:avLst/>
          </a:prstGeom>
          <a:noFill/>
        </p:spPr>
        <p:txBody>
          <a:bodyPr wrap="none" rtlCol="0">
            <a:spAutoFit/>
          </a:bodyPr>
          <a:lstStyle/>
          <a:p>
            <a:r>
              <a:rPr lang="en-US" dirty="0" smtClean="0"/>
              <a:t>7th</a:t>
            </a:r>
            <a:endParaRPr lang="en-US" dirty="0"/>
          </a:p>
        </p:txBody>
      </p:sp>
    </p:spTree>
    <p:extLst>
      <p:ext uri="{BB962C8B-B14F-4D97-AF65-F5344CB8AC3E}">
        <p14:creationId xmlns:p14="http://schemas.microsoft.com/office/powerpoint/2010/main" val="1163398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79" y="956497"/>
            <a:ext cx="2713686" cy="1143000"/>
          </a:xfrm>
        </p:spPr>
        <p:txBody>
          <a:bodyPr>
            <a:normAutofit fontScale="90000"/>
          </a:bodyPr>
          <a:lstStyle/>
          <a:p>
            <a:r>
              <a:rPr lang="en-US" dirty="0" smtClean="0"/>
              <a:t>Selection of the Best Attributes from Each Data Source</a:t>
            </a:r>
            <a:endParaRPr lang="en-US" dirty="0"/>
          </a:p>
        </p:txBody>
      </p:sp>
      <p:pic>
        <p:nvPicPr>
          <p:cNvPr id="5" name="Picture 4"/>
          <p:cNvPicPr>
            <a:picLocks noChangeAspect="1"/>
          </p:cNvPicPr>
          <p:nvPr/>
        </p:nvPicPr>
        <p:blipFill>
          <a:blip r:embed="rId2"/>
          <a:stretch>
            <a:fillRect/>
          </a:stretch>
        </p:blipFill>
        <p:spPr>
          <a:xfrm>
            <a:off x="3060700" y="114300"/>
            <a:ext cx="6083300" cy="6616700"/>
          </a:xfrm>
          <a:prstGeom prst="rect">
            <a:avLst/>
          </a:prstGeom>
        </p:spPr>
      </p:pic>
      <p:sp>
        <p:nvSpPr>
          <p:cNvPr id="6" name="Rectangle 5"/>
          <p:cNvSpPr/>
          <p:nvPr/>
        </p:nvSpPr>
        <p:spPr>
          <a:xfrm>
            <a:off x="2949265" y="750044"/>
            <a:ext cx="6194735" cy="196886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02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Selection of the Best Attributes from Each Data Source</a:t>
            </a:r>
            <a:endParaRPr lang="en-US" dirty="0"/>
          </a:p>
        </p:txBody>
      </p:sp>
      <p:graphicFrame>
        <p:nvGraphicFramePr>
          <p:cNvPr id="3" name="Table 2"/>
          <p:cNvGraphicFramePr>
            <a:graphicFrameLocks noGrp="1"/>
          </p:cNvGraphicFramePr>
          <p:nvPr>
            <p:extLst/>
          </p:nvPr>
        </p:nvGraphicFramePr>
        <p:xfrm>
          <a:off x="1150723" y="1747268"/>
          <a:ext cx="6358821" cy="4619580"/>
        </p:xfrm>
        <a:graphic>
          <a:graphicData uri="http://schemas.openxmlformats.org/drawingml/2006/table">
            <a:tbl>
              <a:tblPr/>
              <a:tblGrid>
                <a:gridCol w="1300263"/>
                <a:gridCol w="2529279"/>
                <a:gridCol w="2529279"/>
              </a:tblGrid>
              <a:tr h="329970">
                <a:tc>
                  <a:txBody>
                    <a:bodyPr/>
                    <a:lstStyle/>
                    <a:p>
                      <a:pPr algn="l" fontAlgn="b"/>
                      <a:r>
                        <a:rPr lang="en-US" sz="1600" b="0" i="0" u="none" strike="noStrike" dirty="0">
                          <a:solidFill>
                            <a:srgbClr val="000000"/>
                          </a:solidFill>
                          <a:effectLst/>
                          <a:latin typeface="Calibri"/>
                        </a:rPr>
                        <a:t>Data Source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n-US" sz="1600" b="0" i="0" u="none" strike="noStrike">
                          <a:solidFill>
                            <a:srgbClr val="000000"/>
                          </a:solidFill>
                          <a:effectLst/>
                          <a:latin typeface="Calibri"/>
                        </a:rPr>
                        <a:t>Initial Number of Attributes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n-US" sz="1600" b="0" i="0" u="none" strike="noStrike">
                          <a:solidFill>
                            <a:srgbClr val="000000"/>
                          </a:solidFill>
                          <a:effectLst/>
                          <a:latin typeface="Calibri"/>
                        </a:rPr>
                        <a:t>New Number of Attributes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r h="329970">
                <a:tc>
                  <a:txBody>
                    <a:bodyPr/>
                    <a:lstStyle/>
                    <a:p>
                      <a:pPr algn="l" fontAlgn="b"/>
                      <a:r>
                        <a:rPr lang="en-US" sz="1600" b="0" i="0" u="none" strike="noStrike">
                          <a:solidFill>
                            <a:srgbClr val="000000"/>
                          </a:solidFill>
                          <a:effectLst/>
                          <a:latin typeface="Calibri"/>
                        </a:rPr>
                        <a:t>Voice OG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dirty="0">
                          <a:solidFill>
                            <a:srgbClr val="000000"/>
                          </a:solidFill>
                          <a:effectLst/>
                          <a:latin typeface="Calibri"/>
                        </a:rPr>
                        <a:t>Voice IC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SMS OG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SMS IC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GRPS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Total_Charge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44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TOPUP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57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Account2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DailyFree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VAS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Home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SUBS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970">
                <a:tc>
                  <a:txBody>
                    <a:bodyPr/>
                    <a:lstStyle/>
                    <a:p>
                      <a:pPr algn="l" fontAlgn="b"/>
                      <a:r>
                        <a:rPr lang="en-US" sz="16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r" fontAlgn="b"/>
                      <a:r>
                        <a:rPr lang="en-US" sz="1600" b="0" i="0" u="none" strike="noStrike">
                          <a:solidFill>
                            <a:srgbClr val="000000"/>
                          </a:solidFill>
                          <a:effectLst/>
                          <a:latin typeface="Calibri"/>
                        </a:rPr>
                        <a:t>1274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r" fontAlgn="b"/>
                      <a:r>
                        <a:rPr lang="en-US" sz="1600" b="0" i="0" u="none" strike="noStrike" dirty="0">
                          <a:solidFill>
                            <a:srgbClr val="000000"/>
                          </a:solidFill>
                          <a:effectLst/>
                          <a:latin typeface="Calibri"/>
                        </a:rPr>
                        <a:t>703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bl>
          </a:graphicData>
        </a:graphic>
      </p:graphicFrame>
    </p:spTree>
    <p:extLst>
      <p:ext uri="{BB962C8B-B14F-4D97-AF65-F5344CB8AC3E}">
        <p14:creationId xmlns:p14="http://schemas.microsoft.com/office/powerpoint/2010/main" val="2060091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95"/>
            <a:ext cx="8958604" cy="867474"/>
          </a:xfrm>
        </p:spPr>
        <p:txBody>
          <a:bodyPr>
            <a:noAutofit/>
          </a:bodyPr>
          <a:lstStyle/>
          <a:p>
            <a:r>
              <a:rPr lang="en-US" sz="3100" dirty="0" smtClean="0"/>
              <a:t>Selection of the Best Attributes from Each Data Source</a:t>
            </a:r>
            <a:endParaRPr lang="en-US" sz="3100" dirty="0"/>
          </a:p>
        </p:txBody>
      </p:sp>
      <p:pic>
        <p:nvPicPr>
          <p:cNvPr id="6" name="Picture 5"/>
          <p:cNvPicPr>
            <a:picLocks noChangeAspect="1"/>
          </p:cNvPicPr>
          <p:nvPr/>
        </p:nvPicPr>
        <p:blipFill>
          <a:blip r:embed="rId2"/>
          <a:stretch>
            <a:fillRect/>
          </a:stretch>
        </p:blipFill>
        <p:spPr>
          <a:xfrm>
            <a:off x="0" y="1089378"/>
            <a:ext cx="9144000" cy="5768622"/>
          </a:xfrm>
          <a:prstGeom prst="rect">
            <a:avLst/>
          </a:prstGeom>
        </p:spPr>
      </p:pic>
      <p:sp>
        <p:nvSpPr>
          <p:cNvPr id="7" name="TextBox 6"/>
          <p:cNvSpPr txBox="1"/>
          <p:nvPr/>
        </p:nvSpPr>
        <p:spPr>
          <a:xfrm>
            <a:off x="170478" y="826754"/>
            <a:ext cx="1053443" cy="369332"/>
          </a:xfrm>
          <a:prstGeom prst="rect">
            <a:avLst/>
          </a:prstGeom>
          <a:noFill/>
        </p:spPr>
        <p:txBody>
          <a:bodyPr wrap="none" rtlCol="0">
            <a:spAutoFit/>
          </a:bodyPr>
          <a:lstStyle/>
          <a:p>
            <a:r>
              <a:rPr lang="en-US" dirty="0" smtClean="0"/>
              <a:t>Voice OG</a:t>
            </a:r>
            <a:endParaRPr lang="en-US" dirty="0"/>
          </a:p>
        </p:txBody>
      </p:sp>
      <p:sp>
        <p:nvSpPr>
          <p:cNvPr id="8" name="TextBox 7"/>
          <p:cNvSpPr txBox="1"/>
          <p:nvPr/>
        </p:nvSpPr>
        <p:spPr>
          <a:xfrm>
            <a:off x="1601461" y="794488"/>
            <a:ext cx="941283" cy="369332"/>
          </a:xfrm>
          <a:prstGeom prst="rect">
            <a:avLst/>
          </a:prstGeom>
          <a:noFill/>
        </p:spPr>
        <p:txBody>
          <a:bodyPr wrap="none" rtlCol="0">
            <a:spAutoFit/>
          </a:bodyPr>
          <a:lstStyle/>
          <a:p>
            <a:r>
              <a:rPr lang="en-US" dirty="0" smtClean="0"/>
              <a:t>Voice IC</a:t>
            </a:r>
            <a:endParaRPr lang="en-US" dirty="0"/>
          </a:p>
        </p:txBody>
      </p:sp>
      <p:sp>
        <p:nvSpPr>
          <p:cNvPr id="9" name="TextBox 8"/>
          <p:cNvSpPr txBox="1"/>
          <p:nvPr/>
        </p:nvSpPr>
        <p:spPr>
          <a:xfrm>
            <a:off x="3604575" y="817214"/>
            <a:ext cx="944790" cy="369332"/>
          </a:xfrm>
          <a:prstGeom prst="rect">
            <a:avLst/>
          </a:prstGeom>
          <a:noFill/>
        </p:spPr>
        <p:txBody>
          <a:bodyPr wrap="none" rtlCol="0">
            <a:spAutoFit/>
          </a:bodyPr>
          <a:lstStyle/>
          <a:p>
            <a:r>
              <a:rPr lang="en-US" dirty="0" smtClean="0"/>
              <a:t>SMS OG</a:t>
            </a:r>
            <a:endParaRPr lang="en-US" dirty="0"/>
          </a:p>
        </p:txBody>
      </p:sp>
      <p:sp>
        <p:nvSpPr>
          <p:cNvPr id="10" name="TextBox 9"/>
          <p:cNvSpPr txBox="1"/>
          <p:nvPr/>
        </p:nvSpPr>
        <p:spPr>
          <a:xfrm>
            <a:off x="5701451" y="799151"/>
            <a:ext cx="838691" cy="369332"/>
          </a:xfrm>
          <a:prstGeom prst="rect">
            <a:avLst/>
          </a:prstGeom>
          <a:noFill/>
        </p:spPr>
        <p:txBody>
          <a:bodyPr wrap="none" rtlCol="0">
            <a:spAutoFit/>
          </a:bodyPr>
          <a:lstStyle/>
          <a:p>
            <a:r>
              <a:rPr lang="en-US" dirty="0" smtClean="0"/>
              <a:t>SMS IC</a:t>
            </a:r>
            <a:endParaRPr lang="en-US" dirty="0"/>
          </a:p>
        </p:txBody>
      </p:sp>
      <p:sp>
        <p:nvSpPr>
          <p:cNvPr id="11" name="TextBox 10"/>
          <p:cNvSpPr txBox="1"/>
          <p:nvPr/>
        </p:nvSpPr>
        <p:spPr>
          <a:xfrm>
            <a:off x="7747184" y="776425"/>
            <a:ext cx="680933" cy="369332"/>
          </a:xfrm>
          <a:prstGeom prst="rect">
            <a:avLst/>
          </a:prstGeom>
          <a:noFill/>
        </p:spPr>
        <p:txBody>
          <a:bodyPr wrap="none" rtlCol="0">
            <a:spAutoFit/>
          </a:bodyPr>
          <a:lstStyle/>
          <a:p>
            <a:r>
              <a:rPr lang="en-US" dirty="0" smtClean="0"/>
              <a:t>GPRS</a:t>
            </a:r>
            <a:endParaRPr lang="en-US" dirty="0"/>
          </a:p>
        </p:txBody>
      </p:sp>
    </p:spTree>
    <p:extLst>
      <p:ext uri="{BB962C8B-B14F-4D97-AF65-F5344CB8AC3E}">
        <p14:creationId xmlns:p14="http://schemas.microsoft.com/office/powerpoint/2010/main" val="840084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650"/>
            <a:ext cx="8229600" cy="1143000"/>
          </a:xfrm>
        </p:spPr>
        <p:txBody>
          <a:bodyPr/>
          <a:lstStyle/>
          <a:p>
            <a:r>
              <a:rPr lang="en-US" dirty="0" smtClean="0"/>
              <a:t>Train and Validate a Churn Model</a:t>
            </a:r>
            <a:endParaRPr lang="en-US" dirty="0"/>
          </a:p>
        </p:txBody>
      </p:sp>
      <p:sp>
        <p:nvSpPr>
          <p:cNvPr id="3" name="Content Placeholder 2"/>
          <p:cNvSpPr>
            <a:spLocks noGrp="1"/>
          </p:cNvSpPr>
          <p:nvPr>
            <p:ph idx="1"/>
          </p:nvPr>
        </p:nvSpPr>
        <p:spPr>
          <a:xfrm>
            <a:off x="159822" y="1386328"/>
            <a:ext cx="8756164" cy="5257800"/>
          </a:xfrm>
        </p:spPr>
        <p:txBody>
          <a:bodyPr>
            <a:normAutofit fontScale="92500" lnSpcReduction="10000"/>
          </a:bodyPr>
          <a:lstStyle/>
          <a:p>
            <a:pPr algn="just"/>
            <a:r>
              <a:rPr lang="en-US" sz="2400" dirty="0" smtClean="0"/>
              <a:t>Among the ~4.5 million customers, we randomly sampled ~500,000 non-churn customers and combined with it with the known ~500,000 churners, we have the formation of a machine learning modeling dataset of ~1 million customers</a:t>
            </a:r>
          </a:p>
          <a:p>
            <a:pPr algn="just"/>
            <a:endParaRPr lang="en-US" sz="2400" dirty="0" smtClean="0"/>
          </a:p>
          <a:p>
            <a:pPr algn="just"/>
            <a:r>
              <a:rPr lang="en-US" sz="2400" dirty="0"/>
              <a:t>S</a:t>
            </a:r>
            <a:r>
              <a:rPr lang="en-US" sz="2400" dirty="0" smtClean="0"/>
              <a:t>plit validation process which basically splits the ~1 million customers into 80% and 20%</a:t>
            </a:r>
          </a:p>
          <a:p>
            <a:pPr algn="just"/>
            <a:endParaRPr lang="en-US" sz="2400" dirty="0" smtClean="0"/>
          </a:p>
          <a:p>
            <a:pPr algn="just"/>
            <a:r>
              <a:rPr lang="en-US" sz="2400" dirty="0" smtClean="0"/>
              <a:t>80% of the customers and their respective attributes are used for training a decision tree</a:t>
            </a:r>
          </a:p>
          <a:p>
            <a:pPr algn="just"/>
            <a:endParaRPr lang="en-US" sz="2400" dirty="0" smtClean="0"/>
          </a:p>
          <a:p>
            <a:pPr algn="just"/>
            <a:r>
              <a:rPr lang="en-US" sz="2400" dirty="0" smtClean="0"/>
              <a:t>20% of the customer are unseen in the 80% dataset and are used for testing the decision tree once it is trained</a:t>
            </a:r>
          </a:p>
          <a:p>
            <a:pPr algn="just"/>
            <a:endParaRPr lang="en-US" sz="2400" dirty="0"/>
          </a:p>
          <a:p>
            <a:pPr algn="just"/>
            <a:r>
              <a:rPr lang="en-US" sz="2400" dirty="0" smtClean="0"/>
              <a:t>The decision tree is trained using 703 attributes</a:t>
            </a:r>
            <a:endParaRPr lang="en-US" sz="2400" dirty="0"/>
          </a:p>
        </p:txBody>
      </p:sp>
    </p:spTree>
    <p:extLst>
      <p:ext uri="{BB962C8B-B14F-4D97-AF65-F5344CB8AC3E}">
        <p14:creationId xmlns:p14="http://schemas.microsoft.com/office/powerpoint/2010/main" val="10325067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Confusion Matrix</a:t>
            </a:r>
            <a:endParaRPr lang="en-US" dirty="0"/>
          </a:p>
        </p:txBody>
      </p:sp>
      <p:graphicFrame>
        <p:nvGraphicFramePr>
          <p:cNvPr id="6" name="Table 5"/>
          <p:cNvGraphicFramePr>
            <a:graphicFrameLocks noGrp="1"/>
          </p:cNvGraphicFramePr>
          <p:nvPr>
            <p:extLst/>
          </p:nvPr>
        </p:nvGraphicFramePr>
        <p:xfrm>
          <a:off x="2118851" y="1695848"/>
          <a:ext cx="4763015" cy="1779272"/>
        </p:xfrm>
        <a:graphic>
          <a:graphicData uri="http://schemas.openxmlformats.org/drawingml/2006/table">
            <a:tbl>
              <a:tblPr/>
              <a:tblGrid>
                <a:gridCol w="1496075"/>
                <a:gridCol w="1282350"/>
                <a:gridCol w="992295"/>
                <a:gridCol w="992295"/>
              </a:tblGrid>
              <a:tr h="444818">
                <a:tc>
                  <a:txBody>
                    <a:bodyPr/>
                    <a:lstStyle/>
                    <a:p>
                      <a:pPr algn="l" fontAlgn="b"/>
                      <a:r>
                        <a:rPr lang="en-US" sz="1400" b="0" i="0" u="none" strike="noStrike" dirty="0">
                          <a:solidFill>
                            <a:schemeClr val="tx1"/>
                          </a:solidFill>
                          <a:effectLst/>
                          <a:latin typeface="Calibri"/>
                        </a:rPr>
                        <a:t> </a:t>
                      </a:r>
                      <a:r>
                        <a:rPr lang="en-US" sz="1400" b="0" i="0" u="none" strike="noStrike" dirty="0" smtClean="0">
                          <a:solidFill>
                            <a:schemeClr val="tx1"/>
                          </a:solidFill>
                          <a:effectLst/>
                          <a:latin typeface="+mn-lt"/>
                        </a:rPr>
                        <a:t>*Using score</a:t>
                      </a:r>
                      <a:r>
                        <a:rPr lang="en-US" sz="1400" b="0" i="0" u="none" strike="noStrike" baseline="0" dirty="0" smtClean="0">
                          <a:solidFill>
                            <a:schemeClr val="tx1"/>
                          </a:solidFill>
                          <a:effectLst/>
                          <a:latin typeface="+mn-lt"/>
                        </a:rPr>
                        <a:t> cutoff </a:t>
                      </a:r>
                    </a:p>
                    <a:p>
                      <a:pPr algn="l" fontAlgn="b"/>
                      <a:r>
                        <a:rPr lang="en-US" sz="1400" b="0" i="0" u="none" strike="noStrike" baseline="0" dirty="0" smtClean="0">
                          <a:solidFill>
                            <a:schemeClr val="tx1"/>
                          </a:solidFill>
                          <a:effectLst/>
                          <a:latin typeface="+mn-lt"/>
                        </a:rPr>
                        <a:t>of 0.455</a:t>
                      </a:r>
                      <a:endParaRPr lang="en-US" sz="1400" b="0" i="0" u="none" strike="noStrike" dirty="0" smtClean="0">
                        <a:solidFill>
                          <a:schemeClr val="tx1"/>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effectLst/>
                          <a:latin typeface="Calibri"/>
                        </a:rPr>
                        <a:t>true (No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400" b="0" i="0" u="none" strike="noStrike" dirty="0">
                          <a:solidFill>
                            <a:schemeClr val="tx1"/>
                          </a:solidFill>
                          <a:effectLst/>
                          <a:latin typeface="Calibri"/>
                        </a:rPr>
                        <a:t>true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400" b="0" i="0" u="none" strike="noStrike" dirty="0">
                          <a:solidFill>
                            <a:schemeClr val="tx1"/>
                          </a:solidFill>
                          <a:effectLst/>
                          <a:latin typeface="Calibri"/>
                        </a:rPr>
                        <a:t>Precision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444818">
                <a:tc>
                  <a:txBody>
                    <a:bodyPr/>
                    <a:lstStyle/>
                    <a:p>
                      <a:pPr algn="l" fontAlgn="b"/>
                      <a:r>
                        <a:rPr lang="en-US" sz="1400" b="0" i="0" u="none" strike="noStrike" dirty="0">
                          <a:solidFill>
                            <a:schemeClr val="tx1"/>
                          </a:solidFill>
                          <a:effectLst/>
                          <a:latin typeface="Calibri"/>
                        </a:rPr>
                        <a:t>predict (No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dirty="0">
                          <a:solidFill>
                            <a:schemeClr val="tx1"/>
                          </a:solidFill>
                          <a:effectLst/>
                          <a:latin typeface="Calibri"/>
                        </a:rPr>
                        <a:t>318587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chemeClr val="tx1"/>
                          </a:solidFill>
                          <a:effectLst/>
                          <a:latin typeface="Calibri"/>
                        </a:rPr>
                        <a:t>113905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chemeClr val="tx1"/>
                          </a:solidFill>
                          <a:effectLst/>
                          <a:latin typeface="Calibri"/>
                        </a:rPr>
                        <a:t>0.74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4818">
                <a:tc>
                  <a:txBody>
                    <a:bodyPr/>
                    <a:lstStyle/>
                    <a:p>
                      <a:pPr algn="l" fontAlgn="b"/>
                      <a:r>
                        <a:rPr lang="en-US" sz="1400" b="0" i="0" u="none" strike="noStrike" dirty="0">
                          <a:solidFill>
                            <a:schemeClr val="tx1"/>
                          </a:solidFill>
                          <a:effectLst/>
                          <a:latin typeface="Calibri"/>
                        </a:rPr>
                        <a:t>predict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a:solidFill>
                            <a:schemeClr val="tx1"/>
                          </a:solidFill>
                          <a:effectLst/>
                          <a:latin typeface="Calibri"/>
                        </a:rPr>
                        <a:t>83809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chemeClr val="tx1"/>
                          </a:solidFill>
                          <a:effectLst/>
                          <a:latin typeface="Calibri"/>
                        </a:rPr>
                        <a:t>280781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1" i="1" u="none" strike="noStrike" dirty="0">
                          <a:solidFill>
                            <a:schemeClr val="accent1"/>
                          </a:solidFill>
                          <a:effectLst/>
                          <a:latin typeface="Calibri"/>
                        </a:rPr>
                        <a:t>0.77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4818">
                <a:tc>
                  <a:txBody>
                    <a:bodyPr/>
                    <a:lstStyle/>
                    <a:p>
                      <a:pPr algn="l" fontAlgn="b"/>
                      <a:r>
                        <a:rPr lang="en-US" sz="1400" b="0" i="0" u="none" strike="noStrike" dirty="0">
                          <a:solidFill>
                            <a:schemeClr val="tx1"/>
                          </a:solidFill>
                          <a:effectLst/>
                          <a:latin typeface="Calibri"/>
                        </a:rPr>
                        <a:t>Recall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dirty="0">
                          <a:solidFill>
                            <a:schemeClr val="tx1"/>
                          </a:solidFill>
                          <a:effectLst/>
                          <a:latin typeface="Calibri"/>
                        </a:rPr>
                        <a:t>0.79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1" i="1" u="none" strike="noStrike" dirty="0">
                          <a:solidFill>
                            <a:srgbClr val="4F81BD"/>
                          </a:solidFill>
                          <a:effectLst/>
                          <a:latin typeface="Calibri"/>
                        </a:rPr>
                        <a:t>0.71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2118852" y="4218529"/>
          <a:ext cx="4763015" cy="1865076"/>
        </p:xfrm>
        <a:graphic>
          <a:graphicData uri="http://schemas.openxmlformats.org/drawingml/2006/table">
            <a:tbl>
              <a:tblPr/>
              <a:tblGrid>
                <a:gridCol w="1496075"/>
                <a:gridCol w="1282350"/>
                <a:gridCol w="992295"/>
                <a:gridCol w="992295"/>
              </a:tblGrid>
              <a:tr h="466269">
                <a:tc>
                  <a:txBody>
                    <a:bodyPr/>
                    <a:lstStyle/>
                    <a:p>
                      <a:pPr algn="l" fontAlgn="b"/>
                      <a:r>
                        <a:rPr lang="en-US" sz="1400" b="0" i="0" u="none" strike="noStrike" dirty="0">
                          <a:solidFill>
                            <a:srgbClr val="000000"/>
                          </a:solidFill>
                          <a:effectLst/>
                          <a:latin typeface="Calibri"/>
                        </a:rPr>
                        <a:t> </a:t>
                      </a:r>
                      <a:r>
                        <a:rPr lang="en-US" sz="1400" b="0" i="0" u="none" strike="noStrike" dirty="0" smtClean="0">
                          <a:solidFill>
                            <a:srgbClr val="000000"/>
                          </a:solidFill>
                          <a:effectLst/>
                          <a:latin typeface="Calibri"/>
                        </a:rPr>
                        <a:t>*Using score</a:t>
                      </a:r>
                      <a:r>
                        <a:rPr lang="en-US" sz="1400" b="0" i="0" u="none" strike="noStrike" baseline="0" dirty="0" smtClean="0">
                          <a:solidFill>
                            <a:srgbClr val="000000"/>
                          </a:solidFill>
                          <a:effectLst/>
                          <a:latin typeface="Calibri"/>
                        </a:rPr>
                        <a:t> cutoff </a:t>
                      </a:r>
                    </a:p>
                    <a:p>
                      <a:pPr algn="l" fontAlgn="b"/>
                      <a:r>
                        <a:rPr lang="en-US" sz="1400" b="0" i="0" u="none" strike="noStrike" baseline="0" dirty="0" smtClean="0">
                          <a:solidFill>
                            <a:srgbClr val="000000"/>
                          </a:solidFill>
                          <a:effectLst/>
                          <a:latin typeface="Calibri"/>
                        </a:rPr>
                        <a:t>of 0.455</a:t>
                      </a:r>
                      <a:endParaRPr lang="en-US" sz="14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true (No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400" b="0" i="0" u="none" strike="noStrike">
                          <a:solidFill>
                            <a:srgbClr val="000000"/>
                          </a:solidFill>
                          <a:effectLst/>
                          <a:latin typeface="Calibri"/>
                        </a:rPr>
                        <a:t>true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400" b="0" i="0" u="none" strike="noStrike" dirty="0">
                          <a:solidFill>
                            <a:srgbClr val="000000"/>
                          </a:solidFill>
                          <a:effectLst/>
                          <a:latin typeface="Calibri"/>
                        </a:rPr>
                        <a:t>Precision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466269">
                <a:tc>
                  <a:txBody>
                    <a:bodyPr/>
                    <a:lstStyle/>
                    <a:p>
                      <a:pPr algn="l" fontAlgn="b"/>
                      <a:r>
                        <a:rPr lang="en-US" sz="1400" b="0" i="0" u="none" strike="noStrike">
                          <a:solidFill>
                            <a:srgbClr val="000000"/>
                          </a:solidFill>
                          <a:effectLst/>
                          <a:latin typeface="Calibri"/>
                        </a:rPr>
                        <a:t>predict (No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a:solidFill>
                            <a:srgbClr val="000000"/>
                          </a:solidFill>
                          <a:effectLst/>
                          <a:latin typeface="Calibri"/>
                        </a:rPr>
                        <a:t>79328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a:rPr>
                        <a:t>28895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a:rPr>
                        <a:t>0.73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66269">
                <a:tc>
                  <a:txBody>
                    <a:bodyPr/>
                    <a:lstStyle/>
                    <a:p>
                      <a:pPr algn="l" fontAlgn="b"/>
                      <a:r>
                        <a:rPr lang="en-US" sz="1400" b="0" i="0" u="none" strike="noStrike" dirty="0">
                          <a:solidFill>
                            <a:srgbClr val="000000"/>
                          </a:solidFill>
                          <a:effectLst/>
                          <a:latin typeface="Calibri"/>
                        </a:rPr>
                        <a:t>predict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a:solidFill>
                            <a:srgbClr val="000000"/>
                          </a:solidFill>
                          <a:effectLst/>
                          <a:latin typeface="Calibri"/>
                        </a:rPr>
                        <a:t>21117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a:rPr>
                        <a:t>70696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a:rPr>
                        <a:t>0.77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66269">
                <a:tc>
                  <a:txBody>
                    <a:bodyPr/>
                    <a:lstStyle/>
                    <a:p>
                      <a:pPr algn="l" fontAlgn="b"/>
                      <a:r>
                        <a:rPr lang="en-US" sz="1400" b="0" i="0" u="none" strike="noStrike" dirty="0">
                          <a:solidFill>
                            <a:srgbClr val="000000"/>
                          </a:solidFill>
                          <a:effectLst/>
                          <a:latin typeface="Calibri"/>
                        </a:rPr>
                        <a:t>Recall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a:solidFill>
                            <a:srgbClr val="000000"/>
                          </a:solidFill>
                          <a:effectLst/>
                          <a:latin typeface="Calibri"/>
                        </a:rPr>
                        <a:t>0.79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a:rPr>
                        <a:t>0.71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304293" y="3849197"/>
            <a:ext cx="4764345" cy="369332"/>
          </a:xfrm>
          <a:prstGeom prst="rect">
            <a:avLst/>
          </a:prstGeom>
          <a:noFill/>
        </p:spPr>
        <p:txBody>
          <a:bodyPr wrap="none" rtlCol="0">
            <a:spAutoFit/>
          </a:bodyPr>
          <a:lstStyle/>
          <a:p>
            <a:r>
              <a:rPr lang="en-US" dirty="0" smtClean="0"/>
              <a:t>Validation of the Training Data Set (80% of Total)</a:t>
            </a:r>
            <a:endParaRPr lang="en-US" dirty="0"/>
          </a:p>
        </p:txBody>
      </p:sp>
      <p:sp>
        <p:nvSpPr>
          <p:cNvPr id="9" name="TextBox 8"/>
          <p:cNvSpPr txBox="1"/>
          <p:nvPr/>
        </p:nvSpPr>
        <p:spPr>
          <a:xfrm>
            <a:off x="1304293" y="1338160"/>
            <a:ext cx="4679812" cy="369332"/>
          </a:xfrm>
          <a:prstGeom prst="rect">
            <a:avLst/>
          </a:prstGeom>
          <a:noFill/>
        </p:spPr>
        <p:txBody>
          <a:bodyPr wrap="none" rtlCol="0">
            <a:spAutoFit/>
          </a:bodyPr>
          <a:lstStyle/>
          <a:p>
            <a:r>
              <a:rPr lang="en-US" dirty="0" smtClean="0"/>
              <a:t>Validation of the Testing Data Set (20% of Total)</a:t>
            </a:r>
            <a:endParaRPr lang="en-US" dirty="0"/>
          </a:p>
        </p:txBody>
      </p:sp>
    </p:spTree>
    <p:extLst>
      <p:ext uri="{BB962C8B-B14F-4D97-AF65-F5344CB8AC3E}">
        <p14:creationId xmlns:p14="http://schemas.microsoft.com/office/powerpoint/2010/main" val="1673180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23"/>
            <a:ext cx="8229600" cy="489030"/>
          </a:xfrm>
        </p:spPr>
        <p:txBody>
          <a:bodyPr>
            <a:normAutofit fontScale="90000"/>
          </a:bodyPr>
          <a:lstStyle/>
          <a:p>
            <a:r>
              <a:rPr lang="en-US" dirty="0" smtClean="0"/>
              <a:t>Important Attributes</a:t>
            </a:r>
            <a:endParaRPr lang="en-US" dirty="0"/>
          </a:p>
        </p:txBody>
      </p:sp>
      <p:graphicFrame>
        <p:nvGraphicFramePr>
          <p:cNvPr id="5" name="Table 4"/>
          <p:cNvGraphicFramePr>
            <a:graphicFrameLocks noGrp="1"/>
          </p:cNvGraphicFramePr>
          <p:nvPr>
            <p:extLst/>
          </p:nvPr>
        </p:nvGraphicFramePr>
        <p:xfrm>
          <a:off x="663964" y="690649"/>
          <a:ext cx="8022835" cy="6036488"/>
        </p:xfrm>
        <a:graphic>
          <a:graphicData uri="http://schemas.openxmlformats.org/drawingml/2006/table">
            <a:tbl>
              <a:tblPr/>
              <a:tblGrid>
                <a:gridCol w="1050643"/>
                <a:gridCol w="2589464"/>
                <a:gridCol w="63416"/>
                <a:gridCol w="4319312"/>
              </a:tblGrid>
              <a:tr h="131228">
                <a:tc>
                  <a:txBody>
                    <a:bodyPr/>
                    <a:lstStyle/>
                    <a:p>
                      <a:pPr algn="l" fontAlgn="b"/>
                      <a:r>
                        <a:rPr lang="en-US" sz="800" b="0" i="0" u="none" strike="noStrike">
                          <a:solidFill>
                            <a:srgbClr val="000000"/>
                          </a:solidFill>
                          <a:effectLst/>
                          <a:latin typeface="Calibri"/>
                        </a:rPr>
                        <a:t>Ranking</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800" b="0" i="0" u="none" strike="noStrike">
                          <a:solidFill>
                            <a:srgbClr val="000000"/>
                          </a:solidFill>
                          <a:effectLst/>
                          <a:latin typeface="Calibri"/>
                        </a:rPr>
                        <a:t>Attribute</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800" b="0" i="0" u="none" strike="noStrike">
                          <a:solidFill>
                            <a:srgbClr val="000000"/>
                          </a:solidFill>
                          <a:effectLst/>
                          <a:latin typeface="Calibri"/>
                        </a:rPr>
                        <a:t>Description</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r>
              <a:tr h="131228">
                <a:tc>
                  <a:txBody>
                    <a:bodyPr/>
                    <a:lstStyle/>
                    <a:p>
                      <a:pPr algn="l" fontAlgn="b"/>
                      <a:r>
                        <a:rPr lang="en-US" sz="800" b="0" i="0" u="none" strike="noStrike">
                          <a:solidFill>
                            <a:srgbClr val="000000"/>
                          </a:solidFill>
                          <a:effectLst/>
                          <a:latin typeface="Calibri"/>
                        </a:rPr>
                        <a:t>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count_date_charge_m6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days subscriber was incurred a charge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2</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count_non_chargeable_vas_m6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non-chargeable (e.g. credit borrowing) vas used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2</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no_of_call_wfld_w_1_vog</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calls made on week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no_og_sms_to_sn_sog_m6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sms sent to short numbers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total_data_wfld_w_1_gprs</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total data used on week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max_data_ssn_wfld_w_1_gprs</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volume of the single largest data session on week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min_basic_m6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minimum end-of-day basic account balance over everyday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no_ic_sms_wfld_w_1_sin</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number of </a:t>
                      </a:r>
                      <a:r>
                        <a:rPr lang="en-US" sz="800" b="0" i="0" u="none" strike="noStrike" dirty="0" err="1">
                          <a:solidFill>
                            <a:srgbClr val="000000"/>
                          </a:solidFill>
                          <a:effectLst/>
                          <a:latin typeface="Calibri"/>
                        </a:rPr>
                        <a:t>sms</a:t>
                      </a:r>
                      <a:r>
                        <a:rPr lang="en-US" sz="800" b="0" i="0" u="none" strike="noStrike" dirty="0">
                          <a:solidFill>
                            <a:srgbClr val="000000"/>
                          </a:solidFill>
                          <a:effectLst/>
                          <a:latin typeface="Calibri"/>
                        </a:rPr>
                        <a:t> received on week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subs_dcom_flag_m6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whether subscriber has registered to use dongle</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avg_promotion_m6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average end-of-day promotion account balance over everyday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count_date_charge_m1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number of days subscriber was incurred a charge on month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count_distinct_from_phone_number_vic_m1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number of distinct incoming phone numbers on month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count_distinct_start_time_sog_m6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number of </a:t>
                      </a:r>
                      <a:r>
                        <a:rPr lang="en-US" sz="800" b="0" i="0" u="none" strike="noStrike" dirty="0" err="1">
                          <a:solidFill>
                            <a:srgbClr val="000000"/>
                          </a:solidFill>
                          <a:effectLst/>
                          <a:latin typeface="Calibri"/>
                        </a:rPr>
                        <a:t>sms</a:t>
                      </a:r>
                      <a:r>
                        <a:rPr lang="en-US" sz="800" b="0" i="0" u="none" strike="noStrike" dirty="0">
                          <a:solidFill>
                            <a:srgbClr val="000000"/>
                          </a:solidFill>
                          <a:effectLst/>
                          <a:latin typeface="Calibri"/>
                        </a:rPr>
                        <a:t> sent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max_basic_m6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maximum end-of-day basic account balance over everyday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no_og_call_pod4_vog_m4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calls made between 6pm and 12am on month 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count_vas_basic_m1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basic vas used on month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max_amount_after_m6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maximum account $ available after topup(s)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min_basic_m5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minimum end-of-day basic account balance over everyday on month 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no_of_ic_call_wfld_w_1_vic</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calls received on week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subs_sex_id_m6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subscriber's gender</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sum_refill_amount_m6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total topup amount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count_date_charge_m4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days subscriber was incurred a charge on month 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count_non_chargeable_vas_m5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non-chargeable (e.g. credit borrowing) vas used on month 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count_vas_basic_m6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basic vas used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no_of_call_daytype_wd_vog_m3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calls made on weekdays in month 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no_of_call_daytype_wd_vog_m6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calls made on weekdays in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no_of_call_wfld_w_4_vog</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calls made on week 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sum_total_data_pod4_gprs_m4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total data used between 6pm to 12am on month 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sum_v_free_duration_m6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total free voice minutes used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total_data_wfld_w_3_gprs</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total data used on week 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avg_amount_before_m6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average account $ available before topup(s)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avg_call_dur_wfld_w_20_vog</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average outgoing call duration on week 20</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avg_call_dur_wfld_w_7_vog</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average outgoing call duration on week 7</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avg_ic_call_dur_wfld_w_1_vic</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average incoming call duration on week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count_date_charge_m5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days subscriber was incurred a charge on month 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max_data_ssn_wfld_w_3_gprs</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volume of the single largest data session on week 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no_of_call_wfld_w_5_vog</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calls made on week 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no_og_sms_pod4_sog_m3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sms sent between 6pm and 12am on month 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no_og_sms_to_sn_sog_m3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sms sent to short numbers on month 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8</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ratio_t_org_vs_tot_cost_m6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ratio of total "org" charges againts overall ("org" + "promo") charges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avg_basic_m1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average end-of-day basic account balance over everyday on month 1</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no_of_call_wfld_w_3_vog</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calls made on week 3</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no_og_sms_pod3_sog_m6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number of sms sent between 12pm and 6pm on month 6</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ratio_t_org_cost_vas_others_m5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a:solidFill>
                            <a:srgbClr val="000000"/>
                          </a:solidFill>
                          <a:effectLst/>
                          <a:latin typeface="Calibri"/>
                        </a:rPr>
                        <a:t>ratio of vas_others charges againts total "org" charges on month 5</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228">
                <a:tc>
                  <a:txBody>
                    <a:bodyPr/>
                    <a:lstStyle/>
                    <a:p>
                      <a:pPr algn="l" fontAlgn="b"/>
                      <a:r>
                        <a:rPr lang="en-US" sz="800" b="0" i="0" u="none" strike="noStrike">
                          <a:solidFill>
                            <a:srgbClr val="000000"/>
                          </a:solidFill>
                          <a:effectLst/>
                          <a:latin typeface="Calibri"/>
                        </a:rPr>
                        <a:t>9</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sum_t_org_cost_m4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800" b="0" i="0" u="none" strike="noStrike" dirty="0">
                          <a:solidFill>
                            <a:srgbClr val="000000"/>
                          </a:solidFill>
                          <a:effectLst/>
                          <a:latin typeface="Calibri"/>
                        </a:rPr>
                        <a:t>total "org" charges on month 4</a:t>
                      </a:r>
                    </a:p>
                  </a:txBody>
                  <a:tcPr marL="6389" marR="6389" marT="63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909661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5120" y="2997200"/>
            <a:ext cx="7265515" cy="553998"/>
          </a:xfrm>
          <a:prstGeom prst="rect">
            <a:avLst/>
          </a:prstGeom>
          <a:noFill/>
        </p:spPr>
        <p:txBody>
          <a:bodyPr wrap="none" rtlCol="0">
            <a:spAutoFit/>
          </a:bodyPr>
          <a:lstStyle/>
          <a:p>
            <a:pPr algn="ctr"/>
            <a:r>
              <a:rPr lang="en-US" sz="3000" dirty="0" smtClean="0"/>
              <a:t>* Part I: Data Discovery &amp; Feature Generation</a:t>
            </a:r>
            <a:endParaRPr lang="en-US" sz="3000" dirty="0"/>
          </a:p>
        </p:txBody>
      </p:sp>
    </p:spTree>
    <p:extLst>
      <p:ext uri="{BB962C8B-B14F-4D97-AF65-F5344CB8AC3E}">
        <p14:creationId xmlns:p14="http://schemas.microsoft.com/office/powerpoint/2010/main" val="1732319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2"/>
            <a:ext cx="8229600" cy="1143000"/>
          </a:xfrm>
        </p:spPr>
        <p:txBody>
          <a:bodyPr/>
          <a:lstStyle/>
          <a:p>
            <a:r>
              <a:rPr lang="en-US" dirty="0" smtClean="0"/>
              <a:t>Baseline Models</a:t>
            </a:r>
            <a:endParaRPr lang="en-US" dirty="0"/>
          </a:p>
        </p:txBody>
      </p:sp>
      <p:graphicFrame>
        <p:nvGraphicFramePr>
          <p:cNvPr id="4" name="Table 3"/>
          <p:cNvGraphicFramePr>
            <a:graphicFrameLocks noGrp="1"/>
          </p:cNvGraphicFramePr>
          <p:nvPr>
            <p:extLst/>
          </p:nvPr>
        </p:nvGraphicFramePr>
        <p:xfrm>
          <a:off x="2118851" y="1695848"/>
          <a:ext cx="4763015" cy="1779272"/>
        </p:xfrm>
        <a:graphic>
          <a:graphicData uri="http://schemas.openxmlformats.org/drawingml/2006/table">
            <a:tbl>
              <a:tblPr/>
              <a:tblGrid>
                <a:gridCol w="1496075"/>
                <a:gridCol w="1282350"/>
                <a:gridCol w="992295"/>
                <a:gridCol w="992295"/>
              </a:tblGrid>
              <a:tr h="444818">
                <a:tc>
                  <a:txBody>
                    <a:bodyPr/>
                    <a:lstStyle/>
                    <a:p>
                      <a:pPr algn="l" fontAlgn="b"/>
                      <a:r>
                        <a:rPr lang="en-US" sz="1400" b="0" i="0" u="none" strike="noStrike" dirty="0">
                          <a:solidFill>
                            <a:schemeClr val="tx1"/>
                          </a:solidFill>
                          <a:effectLst/>
                          <a:latin typeface="Calibri"/>
                        </a:rPr>
                        <a:t> </a:t>
                      </a:r>
                      <a:r>
                        <a:rPr lang="en-US" sz="1400" b="0" i="0" u="none" strike="noStrike" dirty="0" smtClean="0">
                          <a:solidFill>
                            <a:schemeClr val="tx1"/>
                          </a:solidFill>
                          <a:effectLst/>
                          <a:latin typeface="+mn-lt"/>
                        </a:rPr>
                        <a:t>*Using score</a:t>
                      </a:r>
                      <a:r>
                        <a:rPr lang="en-US" sz="1400" b="0" i="0" u="none" strike="noStrike" baseline="0" dirty="0" smtClean="0">
                          <a:solidFill>
                            <a:schemeClr val="tx1"/>
                          </a:solidFill>
                          <a:effectLst/>
                          <a:latin typeface="+mn-lt"/>
                        </a:rPr>
                        <a:t> cutoff </a:t>
                      </a:r>
                    </a:p>
                    <a:p>
                      <a:pPr algn="l" fontAlgn="b"/>
                      <a:r>
                        <a:rPr lang="en-US" sz="1400" b="0" i="0" u="none" strike="noStrike" baseline="0" dirty="0" smtClean="0">
                          <a:solidFill>
                            <a:schemeClr val="tx1"/>
                          </a:solidFill>
                          <a:effectLst/>
                          <a:latin typeface="+mn-lt"/>
                        </a:rPr>
                        <a:t>of 0.6215</a:t>
                      </a:r>
                      <a:endParaRPr lang="en-US" sz="1400" b="0" i="0" u="none" strike="noStrike" dirty="0" smtClean="0">
                        <a:solidFill>
                          <a:schemeClr val="tx1"/>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effectLst/>
                          <a:latin typeface="Calibri"/>
                        </a:rPr>
                        <a:t>true (No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400" b="0" i="0" u="none" strike="noStrike" dirty="0">
                          <a:solidFill>
                            <a:schemeClr val="tx1"/>
                          </a:solidFill>
                          <a:effectLst/>
                          <a:latin typeface="Calibri"/>
                        </a:rPr>
                        <a:t>true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400" b="0" i="0" u="none" strike="noStrike" dirty="0">
                          <a:solidFill>
                            <a:schemeClr val="tx1"/>
                          </a:solidFill>
                          <a:effectLst/>
                          <a:latin typeface="Calibri"/>
                        </a:rPr>
                        <a:t>Precision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444818">
                <a:tc>
                  <a:txBody>
                    <a:bodyPr/>
                    <a:lstStyle/>
                    <a:p>
                      <a:pPr algn="l" fontAlgn="b"/>
                      <a:r>
                        <a:rPr lang="en-US" sz="1400" b="0" i="0" u="none" strike="noStrike" dirty="0">
                          <a:solidFill>
                            <a:schemeClr val="tx1"/>
                          </a:solidFill>
                          <a:effectLst/>
                          <a:latin typeface="Calibri"/>
                        </a:rPr>
                        <a:t>predict (No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dirty="0">
                          <a:solidFill>
                            <a:srgbClr val="000000"/>
                          </a:solidFill>
                          <a:effectLst/>
                          <a:latin typeface="Calibri"/>
                        </a:rPr>
                        <a:t>63003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a:rPr>
                        <a:t>20296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a:rPr>
                        <a:t>0.76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4818">
                <a:tc>
                  <a:txBody>
                    <a:bodyPr/>
                    <a:lstStyle/>
                    <a:p>
                      <a:pPr algn="l" fontAlgn="b"/>
                      <a:r>
                        <a:rPr lang="en-US" sz="1400" b="0" i="0" u="none" strike="noStrike" dirty="0">
                          <a:solidFill>
                            <a:schemeClr val="tx1"/>
                          </a:solidFill>
                          <a:effectLst/>
                          <a:latin typeface="Calibri"/>
                        </a:rPr>
                        <a:t>predict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a:solidFill>
                            <a:srgbClr val="000000"/>
                          </a:solidFill>
                          <a:effectLst/>
                          <a:latin typeface="Calibri"/>
                        </a:rPr>
                        <a:t>37982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a:rPr>
                        <a:t>78469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1" i="1" u="none" strike="noStrike" dirty="0">
                          <a:solidFill>
                            <a:srgbClr val="4F81BD"/>
                          </a:solidFill>
                          <a:effectLst/>
                          <a:latin typeface="Calibri"/>
                        </a:rPr>
                        <a:t>0.67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4818">
                <a:tc>
                  <a:txBody>
                    <a:bodyPr/>
                    <a:lstStyle/>
                    <a:p>
                      <a:pPr algn="l" fontAlgn="b"/>
                      <a:r>
                        <a:rPr lang="en-US" sz="1400" b="0" i="0" u="none" strike="noStrike" dirty="0">
                          <a:solidFill>
                            <a:schemeClr val="tx1"/>
                          </a:solidFill>
                          <a:effectLst/>
                          <a:latin typeface="Calibri"/>
                        </a:rPr>
                        <a:t>Recall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a:solidFill>
                            <a:srgbClr val="000000"/>
                          </a:solidFill>
                          <a:effectLst/>
                          <a:latin typeface="Calibri"/>
                        </a:rPr>
                        <a:t>0.62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1" i="1" u="none" strike="noStrike" dirty="0">
                          <a:solidFill>
                            <a:srgbClr val="4F81BD"/>
                          </a:solidFill>
                          <a:effectLst/>
                          <a:latin typeface="Calibri"/>
                        </a:rPr>
                        <a:t>0.79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1304293" y="1074854"/>
            <a:ext cx="4679812" cy="646331"/>
          </a:xfrm>
          <a:prstGeom prst="rect">
            <a:avLst/>
          </a:prstGeom>
          <a:noFill/>
        </p:spPr>
        <p:txBody>
          <a:bodyPr wrap="none" rtlCol="0">
            <a:spAutoFit/>
          </a:bodyPr>
          <a:lstStyle/>
          <a:p>
            <a:r>
              <a:rPr lang="en-US" dirty="0" smtClean="0"/>
              <a:t>Logistic Regression:</a:t>
            </a:r>
          </a:p>
          <a:p>
            <a:r>
              <a:rPr lang="en-US" dirty="0" smtClean="0"/>
              <a:t>Validation of the Testing Data Set (20% of Total)</a:t>
            </a:r>
            <a:endParaRPr lang="en-US" dirty="0"/>
          </a:p>
        </p:txBody>
      </p:sp>
      <p:graphicFrame>
        <p:nvGraphicFramePr>
          <p:cNvPr id="6" name="Table 5"/>
          <p:cNvGraphicFramePr>
            <a:graphicFrameLocks noGrp="1"/>
          </p:cNvGraphicFramePr>
          <p:nvPr>
            <p:extLst/>
          </p:nvPr>
        </p:nvGraphicFramePr>
        <p:xfrm>
          <a:off x="2118851" y="4544855"/>
          <a:ext cx="4763015" cy="1779272"/>
        </p:xfrm>
        <a:graphic>
          <a:graphicData uri="http://schemas.openxmlformats.org/drawingml/2006/table">
            <a:tbl>
              <a:tblPr/>
              <a:tblGrid>
                <a:gridCol w="1496075"/>
                <a:gridCol w="1282350"/>
                <a:gridCol w="992295"/>
                <a:gridCol w="992295"/>
              </a:tblGrid>
              <a:tr h="444818">
                <a:tc>
                  <a:txBody>
                    <a:bodyPr/>
                    <a:lstStyle/>
                    <a:p>
                      <a:pPr algn="l" fontAlgn="b"/>
                      <a:r>
                        <a:rPr lang="en-US" sz="1400" b="0" i="0" u="none" strike="noStrike" dirty="0">
                          <a:solidFill>
                            <a:schemeClr val="tx1"/>
                          </a:solidFill>
                          <a:effectLst/>
                          <a:latin typeface="Calibri"/>
                        </a:rPr>
                        <a:t> </a:t>
                      </a:r>
                      <a:r>
                        <a:rPr lang="en-US" sz="1400" b="0" i="0" u="none" strike="noStrike" dirty="0" smtClean="0">
                          <a:solidFill>
                            <a:schemeClr val="tx1"/>
                          </a:solidFill>
                          <a:effectLst/>
                          <a:latin typeface="+mn-lt"/>
                        </a:rPr>
                        <a:t>*Using score</a:t>
                      </a:r>
                      <a:r>
                        <a:rPr lang="en-US" sz="1400" b="0" i="0" u="none" strike="noStrike" baseline="0" dirty="0" smtClean="0">
                          <a:solidFill>
                            <a:schemeClr val="tx1"/>
                          </a:solidFill>
                          <a:effectLst/>
                          <a:latin typeface="+mn-lt"/>
                        </a:rPr>
                        <a:t> cutoff </a:t>
                      </a:r>
                    </a:p>
                    <a:p>
                      <a:pPr algn="l" fontAlgn="b"/>
                      <a:r>
                        <a:rPr lang="en-US" sz="1400" b="0" i="0" u="none" strike="noStrike" baseline="0" dirty="0" smtClean="0">
                          <a:solidFill>
                            <a:schemeClr val="tx1"/>
                          </a:solidFill>
                          <a:effectLst/>
                          <a:latin typeface="+mn-lt"/>
                        </a:rPr>
                        <a:t>of 0.6215</a:t>
                      </a:r>
                      <a:endParaRPr lang="en-US" sz="1400" b="0" i="0" u="none" strike="noStrike" dirty="0" smtClean="0">
                        <a:solidFill>
                          <a:schemeClr val="tx1"/>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effectLst/>
                          <a:latin typeface="Calibri"/>
                        </a:rPr>
                        <a:t>true (No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400" b="0" i="0" u="none" strike="noStrike" dirty="0">
                          <a:solidFill>
                            <a:schemeClr val="tx1"/>
                          </a:solidFill>
                          <a:effectLst/>
                          <a:latin typeface="Calibri"/>
                        </a:rPr>
                        <a:t>true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400" b="0" i="0" u="none" strike="noStrike" dirty="0">
                          <a:solidFill>
                            <a:schemeClr val="tx1"/>
                          </a:solidFill>
                          <a:effectLst/>
                          <a:latin typeface="Calibri"/>
                        </a:rPr>
                        <a:t>Precision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444818">
                <a:tc>
                  <a:txBody>
                    <a:bodyPr/>
                    <a:lstStyle/>
                    <a:p>
                      <a:pPr algn="l" fontAlgn="b"/>
                      <a:r>
                        <a:rPr lang="en-US" sz="1400" b="0" i="0" u="none" strike="noStrike" dirty="0">
                          <a:solidFill>
                            <a:schemeClr val="tx1"/>
                          </a:solidFill>
                          <a:effectLst/>
                          <a:latin typeface="Calibri"/>
                        </a:rPr>
                        <a:t>predict (No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dirty="0">
                          <a:solidFill>
                            <a:srgbClr val="000000"/>
                          </a:solidFill>
                          <a:effectLst/>
                          <a:latin typeface="Calibri"/>
                        </a:rPr>
                        <a:t>81614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a:rPr>
                        <a:t>73281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a:rPr>
                        <a:t>0.53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4818">
                <a:tc>
                  <a:txBody>
                    <a:bodyPr/>
                    <a:lstStyle/>
                    <a:p>
                      <a:pPr algn="l" fontAlgn="b"/>
                      <a:r>
                        <a:rPr lang="en-US" sz="1400" b="0" i="0" u="none" strike="noStrike" dirty="0">
                          <a:solidFill>
                            <a:schemeClr val="tx1"/>
                          </a:solidFill>
                          <a:effectLst/>
                          <a:latin typeface="Calibri"/>
                        </a:rPr>
                        <a:t>predict (Churn)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a:solidFill>
                            <a:srgbClr val="000000"/>
                          </a:solidFill>
                          <a:effectLst/>
                          <a:latin typeface="Calibri"/>
                        </a:rPr>
                        <a:t>19548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a:rPr>
                        <a:t>23782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1" i="1" u="none" strike="noStrike" dirty="0">
                          <a:solidFill>
                            <a:srgbClr val="4F81BD"/>
                          </a:solidFill>
                          <a:effectLst/>
                          <a:latin typeface="Calibri"/>
                        </a:rPr>
                        <a:t>0.55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4818">
                <a:tc>
                  <a:txBody>
                    <a:bodyPr/>
                    <a:lstStyle/>
                    <a:p>
                      <a:pPr algn="l" fontAlgn="b"/>
                      <a:r>
                        <a:rPr lang="en-US" sz="1400" b="0" i="0" u="none" strike="noStrike" dirty="0">
                          <a:solidFill>
                            <a:schemeClr val="tx1"/>
                          </a:solidFill>
                          <a:effectLst/>
                          <a:latin typeface="Calibri"/>
                        </a:rPr>
                        <a:t>Recall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400" b="0" i="0" u="none" strike="noStrike">
                          <a:solidFill>
                            <a:srgbClr val="000000"/>
                          </a:solidFill>
                          <a:effectLst/>
                          <a:latin typeface="Calibri"/>
                        </a:rPr>
                        <a:t>0.81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1" i="1" u="none" strike="noStrike" dirty="0">
                          <a:solidFill>
                            <a:srgbClr val="4F81BD"/>
                          </a:solidFill>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1304293" y="3923861"/>
            <a:ext cx="4679812" cy="646331"/>
          </a:xfrm>
          <a:prstGeom prst="rect">
            <a:avLst/>
          </a:prstGeom>
          <a:noFill/>
        </p:spPr>
        <p:txBody>
          <a:bodyPr wrap="none" rtlCol="0">
            <a:spAutoFit/>
          </a:bodyPr>
          <a:lstStyle/>
          <a:p>
            <a:r>
              <a:rPr lang="en-US" dirty="0" smtClean="0"/>
              <a:t>Naïve Bayes:</a:t>
            </a:r>
          </a:p>
          <a:p>
            <a:r>
              <a:rPr lang="en-US" dirty="0" smtClean="0"/>
              <a:t>Validation of the Testing Data Set (20% of Total)</a:t>
            </a:r>
            <a:endParaRPr lang="en-US" dirty="0"/>
          </a:p>
        </p:txBody>
      </p:sp>
    </p:spTree>
    <p:extLst>
      <p:ext uri="{BB962C8B-B14F-4D97-AF65-F5344CB8AC3E}">
        <p14:creationId xmlns:p14="http://schemas.microsoft.com/office/powerpoint/2010/main" val="771559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to make use of this model ? : </a:t>
            </a:r>
            <a:br>
              <a:rPr lang="en-US" dirty="0" smtClean="0"/>
            </a:br>
            <a:r>
              <a:rPr lang="en-US" dirty="0" smtClean="0"/>
              <a:t>Top Decile Analysis</a:t>
            </a:r>
            <a:endParaRPr lang="en-US" dirty="0"/>
          </a:p>
        </p:txBody>
      </p:sp>
      <p:graphicFrame>
        <p:nvGraphicFramePr>
          <p:cNvPr id="4" name="Table 3"/>
          <p:cNvGraphicFramePr>
            <a:graphicFrameLocks noGrp="1"/>
          </p:cNvGraphicFramePr>
          <p:nvPr>
            <p:extLst/>
          </p:nvPr>
        </p:nvGraphicFramePr>
        <p:xfrm>
          <a:off x="110821" y="1761916"/>
          <a:ext cx="8763086" cy="3787987"/>
        </p:xfrm>
        <a:graphic>
          <a:graphicData uri="http://schemas.openxmlformats.org/drawingml/2006/table">
            <a:tbl>
              <a:tblPr/>
              <a:tblGrid>
                <a:gridCol w="600211"/>
                <a:gridCol w="1117317"/>
                <a:gridCol w="1218891"/>
                <a:gridCol w="1163487"/>
                <a:gridCol w="674083"/>
                <a:gridCol w="1061912"/>
                <a:gridCol w="1269512"/>
                <a:gridCol w="845079"/>
                <a:gridCol w="812594"/>
              </a:tblGrid>
              <a:tr h="158261">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a:rPr>
                        <a:t>(Total = 200,036)</a:t>
                      </a: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r>
              <a:tr h="306245">
                <a:tc>
                  <a:txBody>
                    <a:bodyPr/>
                    <a:lstStyle/>
                    <a:p>
                      <a:pPr algn="l" fontAlgn="b"/>
                      <a:r>
                        <a:rPr lang="en-US" sz="900" b="1" i="0" u="none" strike="noStrike">
                          <a:solidFill>
                            <a:srgbClr val="000000"/>
                          </a:solidFill>
                          <a:effectLst/>
                          <a:latin typeface="Calibri"/>
                        </a:rPr>
                        <a:t>Bin Index</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Sum Churners Count</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Avg Propensity Score</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Min Propensity Score</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Customers #</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Accum Churners Count</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Accum Customers Count</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Churn Rate</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Recall Rate</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58261">
                <a:tc>
                  <a:txBody>
                    <a:bodyPr/>
                    <a:lstStyle/>
                    <a:p>
                      <a:pPr algn="r" fontAlgn="b"/>
                      <a:r>
                        <a:rPr lang="en-US" sz="900" b="0" i="0" u="none" strike="noStrike">
                          <a:solidFill>
                            <a:srgbClr val="000000"/>
                          </a:solidFill>
                          <a:effectLst/>
                          <a:latin typeface="Calibri"/>
                        </a:rPr>
                        <a:t>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9372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9372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9368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18740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20004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9414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28154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30006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9275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0.927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0.846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37429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40008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38%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8215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0.822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0.734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45644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50010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46%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6970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0.701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0.656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52614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60012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6501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0.645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0.625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59115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70014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5670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0.563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0.547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64785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80016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5084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0.506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0.458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69869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90018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78%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70%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4588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0.452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0.451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74457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4303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0.432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0.384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78760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110022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3692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0.365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0.319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82452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120024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2938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0.289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0.285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85390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130026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2796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0.283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0.247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88186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140028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2481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0.245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0.242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90667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150030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2010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92677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160032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1751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94428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170034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1747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96175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180036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19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1729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97904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190038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52%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r" fontAlgn="b"/>
                      <a:r>
                        <a:rPr lang="en-US" sz="900" b="0" i="0" u="none" strike="noStrike">
                          <a:solidFill>
                            <a:srgbClr val="000000"/>
                          </a:solidFill>
                          <a:effectLst/>
                          <a:latin typeface="Calibri"/>
                        </a:rPr>
                        <a:t>20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1687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0.166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9998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99591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200036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8261">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FF0000"/>
                          </a:solidFill>
                          <a:effectLst/>
                          <a:latin typeface="Calibri"/>
                        </a:rPr>
                        <a:t>99591</a:t>
                      </a: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dirty="0">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5" name="Rectangle 4"/>
          <p:cNvSpPr/>
          <p:nvPr/>
        </p:nvSpPr>
        <p:spPr>
          <a:xfrm>
            <a:off x="3414310" y="3430546"/>
            <a:ext cx="5566809" cy="29687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0511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75" y="0"/>
            <a:ext cx="8229600" cy="1143000"/>
          </a:xfrm>
        </p:spPr>
        <p:txBody>
          <a:bodyPr>
            <a:normAutofit/>
          </a:bodyPr>
          <a:lstStyle/>
          <a:p>
            <a:r>
              <a:rPr lang="en-US" dirty="0" smtClean="0"/>
              <a:t>Top Decile Analysis</a:t>
            </a:r>
            <a:endParaRPr lang="en-US" dirty="0"/>
          </a:p>
        </p:txBody>
      </p:sp>
      <p:graphicFrame>
        <p:nvGraphicFramePr>
          <p:cNvPr id="3" name="Table 2"/>
          <p:cNvGraphicFramePr>
            <a:graphicFrameLocks noGrp="1"/>
          </p:cNvGraphicFramePr>
          <p:nvPr>
            <p:extLst/>
          </p:nvPr>
        </p:nvGraphicFramePr>
        <p:xfrm>
          <a:off x="77833" y="1786661"/>
          <a:ext cx="8977511" cy="3903427"/>
        </p:xfrm>
        <a:graphic>
          <a:graphicData uri="http://schemas.openxmlformats.org/drawingml/2006/table">
            <a:tbl>
              <a:tblPr/>
              <a:tblGrid>
                <a:gridCol w="614898"/>
                <a:gridCol w="1144657"/>
                <a:gridCol w="1248716"/>
                <a:gridCol w="1191956"/>
                <a:gridCol w="690578"/>
                <a:gridCol w="1087896"/>
                <a:gridCol w="1201416"/>
                <a:gridCol w="964917"/>
                <a:gridCol w="832477"/>
              </a:tblGrid>
              <a:tr h="163084">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a:rPr>
                        <a:t>(Total = 200,036)</a:t>
                      </a: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a:noFill/>
                    </a:lnT>
                    <a:lnB w="6350" cap="flat" cmpd="sng" algn="ctr">
                      <a:solidFill>
                        <a:srgbClr val="000000"/>
                      </a:solidFill>
                      <a:prstDash val="solid"/>
                      <a:round/>
                      <a:headEnd type="none" w="med" len="med"/>
                      <a:tailEnd type="none" w="med" len="med"/>
                    </a:lnB>
                  </a:tcPr>
                </a:tc>
              </a:tr>
              <a:tr h="315579">
                <a:tc>
                  <a:txBody>
                    <a:bodyPr/>
                    <a:lstStyle/>
                    <a:p>
                      <a:pPr algn="l" fontAlgn="b"/>
                      <a:r>
                        <a:rPr lang="en-US" sz="900" b="1" i="0" u="none" strike="noStrike">
                          <a:solidFill>
                            <a:srgbClr val="000000"/>
                          </a:solidFill>
                          <a:effectLst/>
                          <a:latin typeface="Calibri"/>
                        </a:rPr>
                        <a:t>Bin Index</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Sum Churners Count</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Avg Propensity Score</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Min Propensity Score</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Customers #</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Accum Churners Count</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Accum Customers Count</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Churn Rate</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a:solidFill>
                            <a:srgbClr val="000000"/>
                          </a:solidFill>
                          <a:effectLst/>
                          <a:latin typeface="Calibri"/>
                        </a:rPr>
                        <a:t>Recall Rate</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63084">
                <a:tc>
                  <a:txBody>
                    <a:bodyPr/>
                    <a:lstStyle/>
                    <a:p>
                      <a:pPr algn="r" fontAlgn="b"/>
                      <a:r>
                        <a:rPr lang="en-US" sz="900" b="0" i="0" u="none" strike="noStrike">
                          <a:solidFill>
                            <a:srgbClr val="000000"/>
                          </a:solidFill>
                          <a:effectLst/>
                          <a:latin typeface="Calibri"/>
                        </a:rPr>
                        <a:t>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9372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9372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9368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18740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20004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9414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0.937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28154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30006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9275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0.927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0.846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37429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40008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38%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8215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0.822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0.734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45644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50010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r" fontAlgn="b"/>
                      <a:r>
                        <a:rPr lang="en-US" sz="900" b="0" i="0" u="none" strike="noStrike">
                          <a:solidFill>
                            <a:srgbClr val="000000"/>
                          </a:solidFill>
                          <a:effectLst/>
                          <a:latin typeface="Calibri"/>
                        </a:rPr>
                        <a:t>91%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r" fontAlgn="b"/>
                      <a:r>
                        <a:rPr lang="en-US" sz="900" b="0" i="0" u="none" strike="noStrike">
                          <a:solidFill>
                            <a:srgbClr val="000000"/>
                          </a:solidFill>
                          <a:effectLst/>
                          <a:latin typeface="Calibri"/>
                        </a:rPr>
                        <a:t>46%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r>
              <a:tr h="163084">
                <a:tc>
                  <a:txBody>
                    <a:bodyPr/>
                    <a:lstStyle/>
                    <a:p>
                      <a:pPr algn="r" fontAlgn="b"/>
                      <a:r>
                        <a:rPr lang="en-US" sz="900" b="0" i="0" u="none" strike="noStrike">
                          <a:solidFill>
                            <a:srgbClr val="000000"/>
                          </a:solidFill>
                          <a:effectLst/>
                          <a:latin typeface="Calibri"/>
                        </a:rPr>
                        <a:t>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6970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0.701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0.656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52614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60012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6501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0.645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0.625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59115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900" b="0" i="0" u="none" strike="noStrike">
                          <a:solidFill>
                            <a:srgbClr val="000000"/>
                          </a:solidFill>
                          <a:effectLst/>
                          <a:latin typeface="Calibri"/>
                        </a:rPr>
                        <a:t>70014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r>
                        <a:rPr lang="en-US" sz="900" b="0" i="0" u="none" strike="noStrike">
                          <a:solidFill>
                            <a:srgbClr val="000000"/>
                          </a:solidFill>
                          <a:effectLst/>
                          <a:latin typeface="Calibri"/>
                        </a:rPr>
                        <a:t>59%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163084">
                <a:tc>
                  <a:txBody>
                    <a:bodyPr/>
                    <a:lstStyle/>
                    <a:p>
                      <a:pPr algn="r" fontAlgn="b"/>
                      <a:r>
                        <a:rPr lang="en-US" sz="900" b="0" i="0" u="none" strike="noStrike">
                          <a:solidFill>
                            <a:srgbClr val="000000"/>
                          </a:solidFill>
                          <a:effectLst/>
                          <a:latin typeface="Calibri"/>
                        </a:rPr>
                        <a:t>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5670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0.563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0.547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64785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80016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5084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0.506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0.458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69869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90018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78%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a:solidFill>
                            <a:srgbClr val="FF0000"/>
                          </a:solidFill>
                          <a:effectLst/>
                          <a:latin typeface="Calibri"/>
                        </a:rPr>
                        <a:t>70%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4588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0.452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0.451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74457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4303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0.432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0.384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78760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110022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79%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3692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0.365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0.319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82452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120024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2938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0.289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0.285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85390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130026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2796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0.283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0.247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88186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140028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89%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2481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0.245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0.242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90667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150030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60%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2010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0.194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92677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160032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1751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94428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170034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1747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96175</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180036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53%</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19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1729</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10002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97904</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190038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52%</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r" fontAlgn="b"/>
                      <a:r>
                        <a:rPr lang="en-US" sz="900" b="0" i="0" u="none" strike="noStrike">
                          <a:solidFill>
                            <a:srgbClr val="000000"/>
                          </a:solidFill>
                          <a:effectLst/>
                          <a:latin typeface="Calibri"/>
                        </a:rPr>
                        <a:t>20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1687</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0.166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9998</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99591</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200036</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50%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100%</a:t>
                      </a:r>
                    </a:p>
                  </a:txBody>
                  <a:tcPr marL="8672" marR="8672" marT="8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3084">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1" i="0" u="none" strike="noStrike">
                          <a:solidFill>
                            <a:srgbClr val="FF0000"/>
                          </a:solidFill>
                          <a:effectLst/>
                          <a:latin typeface="Calibri"/>
                        </a:rPr>
                        <a:t>99591</a:t>
                      </a: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dirty="0">
                        <a:solidFill>
                          <a:srgbClr val="000000"/>
                        </a:solidFill>
                        <a:effectLst/>
                        <a:latin typeface="Calibri"/>
                      </a:endParaRPr>
                    </a:p>
                  </a:txBody>
                  <a:tcPr marL="8672" marR="8672" marT="8672"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cxnSp>
        <p:nvCxnSpPr>
          <p:cNvPr id="6" name="Straight Arrow Connector 5"/>
          <p:cNvCxnSpPr/>
          <p:nvPr/>
        </p:nvCxnSpPr>
        <p:spPr>
          <a:xfrm flipH="1">
            <a:off x="7034798" y="1566836"/>
            <a:ext cx="428850" cy="14348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074080" y="1566836"/>
            <a:ext cx="3389568" cy="1335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997094" y="404336"/>
            <a:ext cx="2146906" cy="1477328"/>
          </a:xfrm>
          <a:prstGeom prst="rect">
            <a:avLst/>
          </a:prstGeom>
          <a:noFill/>
        </p:spPr>
        <p:txBody>
          <a:bodyPr wrap="square" rtlCol="0">
            <a:spAutoFit/>
          </a:bodyPr>
          <a:lstStyle/>
          <a:p>
            <a:r>
              <a:rPr lang="en-US" dirty="0" smtClean="0"/>
              <a:t>Pick 50k customers, select this cutoff as your selection criterion</a:t>
            </a:r>
          </a:p>
          <a:p>
            <a:endParaRPr lang="en-US" dirty="0"/>
          </a:p>
        </p:txBody>
      </p:sp>
      <p:sp>
        <p:nvSpPr>
          <p:cNvPr id="10" name="TextBox 9"/>
          <p:cNvSpPr txBox="1"/>
          <p:nvPr/>
        </p:nvSpPr>
        <p:spPr>
          <a:xfrm>
            <a:off x="5104970" y="5690088"/>
            <a:ext cx="2630833" cy="1200329"/>
          </a:xfrm>
          <a:prstGeom prst="rect">
            <a:avLst/>
          </a:prstGeom>
          <a:noFill/>
        </p:spPr>
        <p:txBody>
          <a:bodyPr wrap="square" rtlCol="0">
            <a:spAutoFit/>
          </a:bodyPr>
          <a:lstStyle/>
          <a:p>
            <a:r>
              <a:rPr lang="en-US" dirty="0" smtClean="0"/>
              <a:t>Recall ~60k churners, select this cutoff as your selection criterion</a:t>
            </a:r>
          </a:p>
          <a:p>
            <a:endParaRPr lang="en-US" dirty="0"/>
          </a:p>
        </p:txBody>
      </p:sp>
      <p:cxnSp>
        <p:nvCxnSpPr>
          <p:cNvPr id="12" name="Straight Arrow Connector 11"/>
          <p:cNvCxnSpPr/>
          <p:nvPr/>
        </p:nvCxnSpPr>
        <p:spPr>
          <a:xfrm flipH="1" flipV="1">
            <a:off x="5962671" y="3397560"/>
            <a:ext cx="280403" cy="22925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4230775" y="3397560"/>
            <a:ext cx="2012299" cy="22925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605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530" y="1335295"/>
            <a:ext cx="7886700" cy="4351338"/>
          </a:xfrm>
        </p:spPr>
        <p:txBody>
          <a:bodyPr>
            <a:normAutofit/>
          </a:bodyPr>
          <a:lstStyle/>
          <a:p>
            <a:r>
              <a:rPr lang="en-US" dirty="0" smtClean="0"/>
              <a:t>Cluster subscribers to 4 groups by usage behavior</a:t>
            </a:r>
          </a:p>
          <a:p>
            <a:r>
              <a:rPr lang="en-US" dirty="0" smtClean="0"/>
              <a:t>630k (200k for each cluster, 30k for cluster2, randomly sampled) of overall 4.5 mil subs used for modeling &amp; validation, at 70:30 </a:t>
            </a:r>
            <a:r>
              <a:rPr lang="en-US" dirty="0"/>
              <a:t>s</a:t>
            </a:r>
            <a:r>
              <a:rPr lang="en-US" dirty="0" smtClean="0"/>
              <a:t>plit</a:t>
            </a:r>
          </a:p>
          <a:p>
            <a:r>
              <a:rPr lang="en-US" dirty="0" smtClean="0"/>
              <a:t>Follows the original class distribution in the overall population (e.g. cluster0 at ~90:10). No up/down sampling</a:t>
            </a:r>
          </a:p>
          <a:p>
            <a:r>
              <a:rPr lang="en-US" dirty="0" smtClean="0"/>
              <a:t>One selected set of features for each cluster</a:t>
            </a:r>
          </a:p>
          <a:p>
            <a:r>
              <a:rPr lang="en-US" dirty="0" smtClean="0"/>
              <a:t>One model for each cluster</a:t>
            </a:r>
            <a:endParaRPr lang="en-US" dirty="0"/>
          </a:p>
        </p:txBody>
      </p:sp>
      <p:sp>
        <p:nvSpPr>
          <p:cNvPr id="5" name="TextBox 4"/>
          <p:cNvSpPr txBox="1"/>
          <p:nvPr/>
        </p:nvSpPr>
        <p:spPr>
          <a:xfrm>
            <a:off x="932396" y="386520"/>
            <a:ext cx="7310976" cy="553998"/>
          </a:xfrm>
          <a:prstGeom prst="rect">
            <a:avLst/>
          </a:prstGeom>
          <a:noFill/>
        </p:spPr>
        <p:txBody>
          <a:bodyPr wrap="none" rtlCol="0">
            <a:spAutoFit/>
          </a:bodyPr>
          <a:lstStyle/>
          <a:p>
            <a:pPr algn="ctr"/>
            <a:r>
              <a:rPr lang="en-US" sz="3000" dirty="0" smtClean="0"/>
              <a:t>Part III: Feature Selection &amp; Modeling (cont’d)</a:t>
            </a:r>
            <a:endParaRPr lang="en-US" sz="3000" dirty="0"/>
          </a:p>
        </p:txBody>
      </p:sp>
    </p:spTree>
    <p:extLst>
      <p:ext uri="{BB962C8B-B14F-4D97-AF65-F5344CB8AC3E}">
        <p14:creationId xmlns:p14="http://schemas.microsoft.com/office/powerpoint/2010/main" val="17293929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a:xfrm>
            <a:off x="493863" y="406414"/>
            <a:ext cx="7886700" cy="994172"/>
          </a:xfrm>
        </p:spPr>
        <p:txBody>
          <a:bodyPr>
            <a:normAutofit/>
          </a:bodyPr>
          <a:lstStyle/>
          <a:p>
            <a:pPr>
              <a:defRPr/>
            </a:pPr>
            <a:r>
              <a:rPr lang="en-US" sz="3000" smtClean="0">
                <a:latin typeface="Calibri" charset="0"/>
                <a:ea typeface="Calibri" charset="0"/>
                <a:cs typeface="Calibri" charset="0"/>
              </a:rPr>
              <a:t>Model </a:t>
            </a:r>
            <a:r>
              <a:rPr sz="3000" smtClean="0">
                <a:latin typeface="Calibri" charset="0"/>
                <a:ea typeface="Calibri" charset="0"/>
                <a:cs typeface="Calibri" charset="0"/>
              </a:rPr>
              <a:t>Training</a:t>
            </a:r>
            <a:endParaRPr sz="3000">
              <a:latin typeface="Calibri" charset="0"/>
              <a:ea typeface="Calibri" charset="0"/>
              <a:cs typeface="Calibri" charset="0"/>
            </a:endParaRPr>
          </a:p>
        </p:txBody>
      </p:sp>
      <p:sp>
        <p:nvSpPr>
          <p:cNvPr id="3" name="Content Placeholder 2"/>
          <p:cNvSpPr>
            <a:spLocks noGrp="1"/>
          </p:cNvSpPr>
          <p:nvPr>
            <p:ph idx="1"/>
          </p:nvPr>
        </p:nvSpPr>
        <p:spPr>
          <a:xfrm>
            <a:off x="493863" y="1400586"/>
            <a:ext cx="7886700" cy="3263504"/>
          </a:xfrm>
        </p:spPr>
        <p:txBody>
          <a:bodyPr/>
          <a:lstStyle/>
          <a:p>
            <a:pPr>
              <a:defRPr/>
            </a:pPr>
            <a:r>
              <a:rPr dirty="0"/>
              <a:t>Step 0: Reduce the attributes number from 1274 to 704</a:t>
            </a:r>
          </a:p>
          <a:p>
            <a:pPr>
              <a:defRPr/>
            </a:pPr>
            <a:r>
              <a:rPr dirty="0"/>
              <a:t>By training a decision tree for each data source</a:t>
            </a:r>
          </a:p>
          <a:p>
            <a:pPr>
              <a:defRPr/>
            </a:pPr>
            <a:r>
              <a:rPr dirty="0"/>
              <a:t>Trim the low levels and extract the nodes from upper levels</a:t>
            </a:r>
          </a:p>
        </p:txBody>
      </p:sp>
    </p:spTree>
    <p:extLst>
      <p:ext uri="{BB962C8B-B14F-4D97-AF65-F5344CB8AC3E}">
        <p14:creationId xmlns:p14="http://schemas.microsoft.com/office/powerpoint/2010/main" val="397582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a:xfrm>
            <a:off x="573375" y="1601922"/>
            <a:ext cx="7886700" cy="3263504"/>
          </a:xfrm>
        </p:spPr>
        <p:txBody>
          <a:bodyPr>
            <a:normAutofit lnSpcReduction="10000"/>
          </a:bodyPr>
          <a:lstStyle/>
          <a:p>
            <a:pPr>
              <a:defRPr/>
            </a:pPr>
            <a:r>
              <a:rPr dirty="0"/>
              <a:t>Step 1: Cluster the customers into 4 groups using </a:t>
            </a:r>
            <a:r>
              <a:rPr lang="en-US" dirty="0" smtClean="0"/>
              <a:t>k-</a:t>
            </a:r>
            <a:r>
              <a:rPr dirty="0" smtClean="0"/>
              <a:t>means</a:t>
            </a:r>
            <a:r>
              <a:rPr lang="en-US" dirty="0" smtClean="0"/>
              <a:t> clustering</a:t>
            </a:r>
            <a:endParaRPr dirty="0"/>
          </a:p>
          <a:p>
            <a:pPr>
              <a:defRPr/>
            </a:pPr>
            <a:r>
              <a:rPr dirty="0"/>
              <a:t>Using several </a:t>
            </a:r>
            <a:r>
              <a:rPr lang="en-US" dirty="0" smtClean="0"/>
              <a:t>attributes related to</a:t>
            </a:r>
            <a:r>
              <a:rPr dirty="0" smtClean="0"/>
              <a:t>: </a:t>
            </a:r>
            <a:r>
              <a:rPr dirty="0"/>
              <a:t>vog, vic, </a:t>
            </a:r>
            <a:r>
              <a:rPr lang="en-US" dirty="0" smtClean="0"/>
              <a:t>sog, sin,</a:t>
            </a:r>
            <a:r>
              <a:rPr dirty="0" smtClean="0"/>
              <a:t> </a:t>
            </a:r>
            <a:r>
              <a:rPr dirty="0"/>
              <a:t>and gprs</a:t>
            </a:r>
          </a:p>
          <a:p>
            <a:pPr>
              <a:defRPr/>
            </a:pPr>
            <a:r>
              <a:rPr dirty="0"/>
              <a:t>Found 4 </a:t>
            </a:r>
            <a:r>
              <a:rPr dirty="0" smtClean="0"/>
              <a:t>clusters</a:t>
            </a:r>
            <a:r>
              <a:rPr lang="en-US" dirty="0"/>
              <a:t> </a:t>
            </a:r>
            <a:r>
              <a:rPr lang="en-US" dirty="0" smtClean="0"/>
              <a:t>and profile the subs into 4 usage groups</a:t>
            </a:r>
          </a:p>
          <a:p>
            <a:pPr>
              <a:defRPr/>
            </a:pPr>
            <a:r>
              <a:rPr lang="en-US" dirty="0" smtClean="0"/>
              <a:t>Saved the k-means model to later apply on scoring set</a:t>
            </a:r>
            <a:endParaRPr dirty="0"/>
          </a:p>
        </p:txBody>
      </p:sp>
      <p:pic>
        <p:nvPicPr>
          <p:cNvPr id="4" name="Picture 3"/>
          <p:cNvPicPr/>
          <p:nvPr/>
        </p:nvPicPr>
        <p:blipFill>
          <a:blip r:embed="rId3"/>
          <a:stretch/>
        </p:blipFill>
        <p:spPr>
          <a:xfrm>
            <a:off x="117002" y="4865426"/>
            <a:ext cx="9159520" cy="1773914"/>
          </a:xfrm>
          <a:prstGeom prst="rect">
            <a:avLst/>
          </a:prstGeom>
        </p:spPr>
      </p:pic>
      <p:sp>
        <p:nvSpPr>
          <p:cNvPr id="6" name="Title 1"/>
          <p:cNvSpPr>
            <a:spLocks noGrp="1"/>
          </p:cNvSpPr>
          <p:nvPr>
            <p:ph type="title"/>
          </p:nvPr>
        </p:nvSpPr>
        <p:spPr bwMode="auto">
          <a:xfrm>
            <a:off x="493863" y="406414"/>
            <a:ext cx="7886700" cy="994172"/>
          </a:xfrm>
        </p:spPr>
        <p:txBody>
          <a:bodyPr>
            <a:normAutofit/>
          </a:bodyPr>
          <a:lstStyle/>
          <a:p>
            <a:pPr>
              <a:defRPr/>
            </a:pPr>
            <a:r>
              <a:rPr lang="en-US" sz="3000" dirty="0" smtClean="0">
                <a:latin typeface="Calibri" charset="0"/>
                <a:ea typeface="Calibri" charset="0"/>
                <a:cs typeface="Calibri" charset="0"/>
              </a:rPr>
              <a:t>Model </a:t>
            </a:r>
            <a:r>
              <a:rPr sz="3000" dirty="0" smtClean="0">
                <a:latin typeface="Calibri" charset="0"/>
                <a:ea typeface="Calibri" charset="0"/>
                <a:cs typeface="Calibri" charset="0"/>
              </a:rPr>
              <a:t>Training</a:t>
            </a:r>
            <a:endParaRPr sz="3000" dirty="0">
              <a:latin typeface="Calibri" charset="0"/>
              <a:ea typeface="Calibri" charset="0"/>
              <a:cs typeface="Calibri" charset="0"/>
            </a:endParaRPr>
          </a:p>
        </p:txBody>
      </p:sp>
    </p:spTree>
    <p:extLst>
      <p:ext uri="{BB962C8B-B14F-4D97-AF65-F5344CB8AC3E}">
        <p14:creationId xmlns:p14="http://schemas.microsoft.com/office/powerpoint/2010/main" val="1831140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a:xfrm>
            <a:off x="586627" y="1764225"/>
            <a:ext cx="8251847" cy="3263504"/>
          </a:xfrm>
        </p:spPr>
        <p:txBody>
          <a:bodyPr>
            <a:normAutofit fontScale="92500"/>
          </a:bodyPr>
          <a:lstStyle/>
          <a:p>
            <a:pPr algn="just">
              <a:defRPr/>
            </a:pPr>
            <a:r>
              <a:rPr dirty="0"/>
              <a:t>Step </a:t>
            </a:r>
            <a:r>
              <a:rPr lang="en-US" dirty="0"/>
              <a:t>2</a:t>
            </a:r>
            <a:r>
              <a:rPr dirty="0" smtClean="0"/>
              <a:t>: </a:t>
            </a:r>
            <a:r>
              <a:rPr dirty="0"/>
              <a:t>Find the optimal </a:t>
            </a:r>
            <a:r>
              <a:rPr lang="en-US" dirty="0" smtClean="0"/>
              <a:t>ratio of split validation</a:t>
            </a:r>
            <a:endParaRPr dirty="0"/>
          </a:p>
          <a:p>
            <a:pPr algn="just">
              <a:defRPr/>
            </a:pPr>
            <a:r>
              <a:rPr lang="en-US" dirty="0" smtClean="0"/>
              <a:t>The proposed </a:t>
            </a:r>
            <a:r>
              <a:rPr dirty="0" smtClean="0"/>
              <a:t>approach </a:t>
            </a:r>
            <a:r>
              <a:rPr dirty="0"/>
              <a:t>is simple, we will keep a fixed 20% of the test set, and then vary the training set from 80% to 70</a:t>
            </a:r>
            <a:r>
              <a:rPr dirty="0" smtClean="0"/>
              <a:t>%</a:t>
            </a:r>
            <a:r>
              <a:rPr lang="en-US" dirty="0" smtClean="0"/>
              <a:t> to 60%, gradually down to </a:t>
            </a:r>
            <a:r>
              <a:rPr dirty="0" smtClean="0"/>
              <a:t>20</a:t>
            </a:r>
            <a:r>
              <a:rPr dirty="0"/>
              <a:t>% (decrement of 10%) and </a:t>
            </a:r>
            <a:r>
              <a:rPr lang="en-US" dirty="0" smtClean="0"/>
              <a:t>observe </a:t>
            </a:r>
            <a:r>
              <a:rPr dirty="0" smtClean="0"/>
              <a:t>the </a:t>
            </a:r>
            <a:r>
              <a:rPr dirty="0"/>
              <a:t>validation </a:t>
            </a:r>
            <a:r>
              <a:rPr dirty="0" smtClean="0"/>
              <a:t>accuracy</a:t>
            </a:r>
            <a:r>
              <a:rPr lang="en-US" dirty="0" smtClean="0"/>
              <a:t>. At one stage, </a:t>
            </a:r>
            <a:r>
              <a:rPr dirty="0" smtClean="0"/>
              <a:t>let's </a:t>
            </a:r>
            <a:r>
              <a:rPr dirty="0"/>
              <a:t>say at </a:t>
            </a:r>
            <a:r>
              <a:rPr dirty="0" smtClean="0"/>
              <a:t>40</a:t>
            </a:r>
            <a:r>
              <a:rPr lang="en-US" dirty="0" smtClean="0"/>
              <a:t>%, the model will have a steep drop in performance, hence</a:t>
            </a:r>
            <a:r>
              <a:rPr dirty="0" smtClean="0"/>
              <a:t> </a:t>
            </a:r>
            <a:r>
              <a:rPr lang="en-US" dirty="0" smtClean="0"/>
              <a:t>the optimal ratio of </a:t>
            </a:r>
            <a:r>
              <a:rPr dirty="0" smtClean="0"/>
              <a:t>split </a:t>
            </a:r>
            <a:r>
              <a:rPr dirty="0"/>
              <a:t>validation is 40 : 20 which is equivalent to 67% : 33 %</a:t>
            </a:r>
          </a:p>
        </p:txBody>
      </p:sp>
      <p:sp>
        <p:nvSpPr>
          <p:cNvPr id="5" name="Title 1"/>
          <p:cNvSpPr txBox="1">
            <a:spLocks/>
          </p:cNvSpPr>
          <p:nvPr/>
        </p:nvSpPr>
        <p:spPr bwMode="auto">
          <a:xfrm>
            <a:off x="493863" y="406414"/>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smtClean="0">
                <a:latin typeface="Calibri" charset="0"/>
                <a:ea typeface="Calibri" charset="0"/>
                <a:cs typeface="Calibri" charset="0"/>
              </a:rPr>
              <a:t>Model Training</a:t>
            </a:r>
            <a:endParaRPr lang="en-US" sz="3000">
              <a:latin typeface="Calibri" charset="0"/>
              <a:ea typeface="Calibri" charset="0"/>
              <a:cs typeface="Calibri" charset="0"/>
            </a:endParaRPr>
          </a:p>
        </p:txBody>
      </p:sp>
    </p:spTree>
    <p:extLst>
      <p:ext uri="{BB962C8B-B14F-4D97-AF65-F5344CB8AC3E}">
        <p14:creationId xmlns:p14="http://schemas.microsoft.com/office/powerpoint/2010/main" val="123158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a:xfrm>
            <a:off x="586627" y="1764225"/>
            <a:ext cx="7886700" cy="3263504"/>
          </a:xfrm>
        </p:spPr>
        <p:txBody>
          <a:bodyPr>
            <a:normAutofit lnSpcReduction="10000"/>
          </a:bodyPr>
          <a:lstStyle/>
          <a:p>
            <a:pPr algn="just">
              <a:defRPr/>
            </a:pPr>
            <a:r>
              <a:rPr dirty="0"/>
              <a:t>Step </a:t>
            </a:r>
            <a:r>
              <a:rPr lang="en-US" dirty="0"/>
              <a:t>3</a:t>
            </a:r>
            <a:r>
              <a:rPr dirty="0" smtClean="0"/>
              <a:t>: </a:t>
            </a:r>
            <a:r>
              <a:rPr dirty="0"/>
              <a:t>Find the optimal sample size for training (not 4.5 million)</a:t>
            </a:r>
          </a:p>
          <a:p>
            <a:pPr algn="just">
              <a:defRPr/>
            </a:pPr>
            <a:r>
              <a:rPr lang="en-US" dirty="0" smtClean="0"/>
              <a:t>The proposed approach </a:t>
            </a:r>
            <a:r>
              <a:rPr dirty="0" smtClean="0"/>
              <a:t>is </a:t>
            </a:r>
            <a:r>
              <a:rPr dirty="0"/>
              <a:t>simple, </a:t>
            </a:r>
            <a:r>
              <a:rPr lang="en-US" dirty="0" smtClean="0"/>
              <a:t>for model training, sample </a:t>
            </a:r>
            <a:r>
              <a:rPr dirty="0" smtClean="0"/>
              <a:t>10</a:t>
            </a:r>
            <a:r>
              <a:rPr dirty="0"/>
              <a:t>% of 4.5 </a:t>
            </a:r>
            <a:r>
              <a:rPr dirty="0" smtClean="0"/>
              <a:t>million</a:t>
            </a:r>
            <a:r>
              <a:rPr lang="en-US" dirty="0" smtClean="0"/>
              <a:t>, followed by </a:t>
            </a:r>
            <a:r>
              <a:rPr dirty="0" smtClean="0"/>
              <a:t>20</a:t>
            </a:r>
            <a:r>
              <a:rPr dirty="0"/>
              <a:t>% and so forth (increment of 10%), </a:t>
            </a:r>
            <a:r>
              <a:rPr lang="en-US" dirty="0" smtClean="0"/>
              <a:t>for </a:t>
            </a:r>
            <a:r>
              <a:rPr dirty="0" smtClean="0"/>
              <a:t>each round</a:t>
            </a:r>
            <a:r>
              <a:rPr lang="en-US" dirty="0" smtClean="0"/>
              <a:t>, </a:t>
            </a:r>
            <a:r>
              <a:rPr dirty="0" smtClean="0"/>
              <a:t>evaluate </a:t>
            </a:r>
            <a:r>
              <a:rPr dirty="0"/>
              <a:t>the model accuracy, at one stage, the accuracy will reach plateau and that's the optimal </a:t>
            </a:r>
            <a:r>
              <a:rPr dirty="0" smtClean="0"/>
              <a:t>siz</a:t>
            </a:r>
            <a:r>
              <a:rPr lang="en-US" dirty="0" smtClean="0"/>
              <a:t>e</a:t>
            </a:r>
            <a:endParaRPr dirty="0"/>
          </a:p>
        </p:txBody>
      </p:sp>
      <p:sp>
        <p:nvSpPr>
          <p:cNvPr id="5" name="Title 1"/>
          <p:cNvSpPr>
            <a:spLocks noGrp="1"/>
          </p:cNvSpPr>
          <p:nvPr>
            <p:ph type="title"/>
          </p:nvPr>
        </p:nvSpPr>
        <p:spPr bwMode="auto">
          <a:xfrm>
            <a:off x="493863" y="406414"/>
            <a:ext cx="7886700" cy="994172"/>
          </a:xfrm>
        </p:spPr>
        <p:txBody>
          <a:bodyPr>
            <a:normAutofit/>
          </a:bodyPr>
          <a:lstStyle/>
          <a:p>
            <a:pPr>
              <a:defRPr/>
            </a:pPr>
            <a:r>
              <a:rPr lang="en-US" sz="3000" smtClean="0">
                <a:latin typeface="Calibri" charset="0"/>
                <a:ea typeface="Calibri" charset="0"/>
                <a:cs typeface="Calibri" charset="0"/>
              </a:rPr>
              <a:t>Model </a:t>
            </a:r>
            <a:r>
              <a:rPr sz="3000" smtClean="0">
                <a:latin typeface="Calibri" charset="0"/>
                <a:ea typeface="Calibri" charset="0"/>
                <a:cs typeface="Calibri" charset="0"/>
              </a:rPr>
              <a:t>Training</a:t>
            </a:r>
            <a:endParaRPr sz="3000">
              <a:latin typeface="Calibri" charset="0"/>
              <a:ea typeface="Calibri" charset="0"/>
              <a:cs typeface="Calibri" charset="0"/>
            </a:endParaRPr>
          </a:p>
        </p:txBody>
      </p:sp>
    </p:spTree>
    <p:extLst>
      <p:ext uri="{BB962C8B-B14F-4D97-AF65-F5344CB8AC3E}">
        <p14:creationId xmlns:p14="http://schemas.microsoft.com/office/powerpoint/2010/main" val="287828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a:xfrm>
            <a:off x="586627" y="1353406"/>
            <a:ext cx="7886700" cy="4119741"/>
          </a:xfrm>
        </p:spPr>
        <p:txBody>
          <a:bodyPr>
            <a:normAutofit fontScale="77500" lnSpcReduction="20000"/>
          </a:bodyPr>
          <a:lstStyle/>
          <a:p>
            <a:pPr>
              <a:defRPr/>
            </a:pPr>
            <a:r>
              <a:rPr dirty="0"/>
              <a:t>Step </a:t>
            </a:r>
            <a:r>
              <a:rPr lang="en-US" dirty="0" smtClean="0"/>
              <a:t>4</a:t>
            </a:r>
            <a:r>
              <a:rPr dirty="0" smtClean="0"/>
              <a:t>: </a:t>
            </a:r>
            <a:r>
              <a:rPr dirty="0"/>
              <a:t>Features Selection </a:t>
            </a:r>
          </a:p>
          <a:p>
            <a:pPr>
              <a:defRPr/>
            </a:pPr>
            <a:r>
              <a:rPr lang="en-US" dirty="0"/>
              <a:t>Run (in-memory) forward selection for each </a:t>
            </a:r>
            <a:r>
              <a:rPr lang="en-US" dirty="0" smtClean="0"/>
              <a:t>cluster to k</a:t>
            </a:r>
            <a:r>
              <a:rPr dirty="0" smtClean="0"/>
              <a:t>eep </a:t>
            </a:r>
            <a:r>
              <a:rPr dirty="0"/>
              <a:t>maximum 50 </a:t>
            </a:r>
            <a:r>
              <a:rPr dirty="0" smtClean="0"/>
              <a:t>features</a:t>
            </a:r>
            <a:endParaRPr dirty="0"/>
          </a:p>
          <a:p>
            <a:pPr>
              <a:defRPr/>
            </a:pPr>
            <a:endParaRPr lang="en-US" dirty="0" smtClean="0"/>
          </a:p>
          <a:p>
            <a:pPr>
              <a:defRPr/>
            </a:pPr>
            <a:r>
              <a:rPr dirty="0" smtClean="0"/>
              <a:t>Results </a:t>
            </a:r>
            <a:r>
              <a:rPr dirty="0"/>
              <a:t>return maximum of 13 attributes for one of the clusters, the number is not ideal, so we </a:t>
            </a:r>
            <a:r>
              <a:rPr lang="en-US" dirty="0" smtClean="0"/>
              <a:t>also </a:t>
            </a:r>
            <a:r>
              <a:rPr dirty="0" smtClean="0"/>
              <a:t>fitted </a:t>
            </a:r>
            <a:r>
              <a:rPr dirty="0"/>
              <a:t>the samples of each cluster </a:t>
            </a:r>
            <a:r>
              <a:rPr lang="en-US" dirty="0" smtClean="0"/>
              <a:t>to a </a:t>
            </a:r>
            <a:r>
              <a:rPr dirty="0" smtClean="0"/>
              <a:t>decision tree</a:t>
            </a:r>
            <a:endParaRPr lang="en-US" dirty="0"/>
          </a:p>
          <a:p>
            <a:pPr>
              <a:defRPr/>
            </a:pPr>
            <a:endParaRPr lang="en-US" dirty="0" smtClean="0"/>
          </a:p>
          <a:p>
            <a:pPr>
              <a:defRPr/>
            </a:pPr>
            <a:r>
              <a:rPr dirty="0" smtClean="0"/>
              <a:t>The </a:t>
            </a:r>
            <a:r>
              <a:rPr dirty="0"/>
              <a:t>important features from the tree is extracted and combined with the attributes extracted from features </a:t>
            </a:r>
            <a:r>
              <a:rPr dirty="0" smtClean="0"/>
              <a:t>selection</a:t>
            </a:r>
            <a:endParaRPr lang="en-US" dirty="0" smtClean="0"/>
          </a:p>
          <a:p>
            <a:pPr>
              <a:defRPr/>
            </a:pPr>
            <a:endParaRPr lang="en-US" dirty="0"/>
          </a:p>
          <a:p>
            <a:pPr marL="228600" lvl="1">
              <a:spcBef>
                <a:spcPts val="1000"/>
              </a:spcBef>
              <a:defRPr/>
            </a:pPr>
            <a:r>
              <a:rPr lang="en-US" sz="2800" dirty="0"/>
              <a:t>Result: </a:t>
            </a:r>
            <a:r>
              <a:rPr lang="en-US" sz="2800" dirty="0" smtClean="0"/>
              <a:t>32 </a:t>
            </a:r>
            <a:r>
              <a:rPr lang="en-US" sz="2800" dirty="0" err="1" smtClean="0"/>
              <a:t>atts</a:t>
            </a:r>
            <a:r>
              <a:rPr lang="en-US" sz="2800" dirty="0" smtClean="0"/>
              <a:t> </a:t>
            </a:r>
            <a:r>
              <a:rPr lang="en-US" sz="2800" dirty="0"/>
              <a:t>for c0; </a:t>
            </a:r>
            <a:r>
              <a:rPr lang="en-US" sz="2800" dirty="0" smtClean="0"/>
              <a:t>37 </a:t>
            </a:r>
            <a:r>
              <a:rPr lang="en-US" sz="2800" dirty="0" err="1" smtClean="0"/>
              <a:t>atts</a:t>
            </a:r>
            <a:r>
              <a:rPr lang="en-US" sz="2800" dirty="0" smtClean="0"/>
              <a:t> </a:t>
            </a:r>
            <a:r>
              <a:rPr lang="en-US" sz="2800" dirty="0"/>
              <a:t>for c1; </a:t>
            </a:r>
            <a:r>
              <a:rPr lang="en-US" sz="2800" dirty="0" smtClean="0"/>
              <a:t>15 </a:t>
            </a:r>
            <a:r>
              <a:rPr lang="en-US" sz="2800" dirty="0" err="1" smtClean="0"/>
              <a:t>atts</a:t>
            </a:r>
            <a:r>
              <a:rPr lang="en-US" sz="2800" dirty="0" smtClean="0"/>
              <a:t> </a:t>
            </a:r>
            <a:r>
              <a:rPr lang="en-US" sz="2800" dirty="0"/>
              <a:t>for c2; </a:t>
            </a:r>
            <a:r>
              <a:rPr lang="en-US" sz="2800" dirty="0" smtClean="0"/>
              <a:t>31 </a:t>
            </a:r>
            <a:r>
              <a:rPr lang="en-US" sz="2800" dirty="0" err="1" smtClean="0"/>
              <a:t>atts</a:t>
            </a:r>
            <a:r>
              <a:rPr lang="en-US" sz="2800" dirty="0" smtClean="0"/>
              <a:t> </a:t>
            </a:r>
            <a:r>
              <a:rPr lang="en-US" sz="2800" dirty="0"/>
              <a:t>for </a:t>
            </a:r>
            <a:r>
              <a:rPr lang="en-US" sz="2800" dirty="0" smtClean="0"/>
              <a:t>c3</a:t>
            </a:r>
            <a:endParaRPr sz="2800" dirty="0"/>
          </a:p>
          <a:p>
            <a:pPr>
              <a:defRPr/>
            </a:pPr>
            <a:endParaRPr dirty="0"/>
          </a:p>
        </p:txBody>
      </p:sp>
      <p:sp>
        <p:nvSpPr>
          <p:cNvPr id="5" name="Title 1"/>
          <p:cNvSpPr txBox="1">
            <a:spLocks/>
          </p:cNvSpPr>
          <p:nvPr/>
        </p:nvSpPr>
        <p:spPr bwMode="auto">
          <a:xfrm>
            <a:off x="493863" y="406414"/>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smtClean="0">
                <a:latin typeface="Calibri" charset="0"/>
                <a:ea typeface="Calibri" charset="0"/>
                <a:cs typeface="Calibri" charset="0"/>
              </a:rPr>
              <a:t>Model Training</a:t>
            </a:r>
            <a:endParaRPr lang="en-US" sz="3000">
              <a:latin typeface="Calibri" charset="0"/>
              <a:ea typeface="Calibri" charset="0"/>
              <a:cs typeface="Calibri" charset="0"/>
            </a:endParaRPr>
          </a:p>
        </p:txBody>
      </p:sp>
    </p:spTree>
    <p:extLst>
      <p:ext uri="{BB962C8B-B14F-4D97-AF65-F5344CB8AC3E}">
        <p14:creationId xmlns:p14="http://schemas.microsoft.com/office/powerpoint/2010/main" val="1279865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a:xfrm>
            <a:off x="586627" y="1400586"/>
            <a:ext cx="7886700" cy="4496631"/>
          </a:xfrm>
        </p:spPr>
        <p:txBody>
          <a:bodyPr>
            <a:normAutofit fontScale="77500" lnSpcReduction="20000"/>
          </a:bodyPr>
          <a:lstStyle/>
          <a:p>
            <a:pPr>
              <a:defRPr/>
            </a:pPr>
            <a:r>
              <a:rPr dirty="0"/>
              <a:t>Step </a:t>
            </a:r>
            <a:r>
              <a:rPr lang="en-US" dirty="0"/>
              <a:t>5</a:t>
            </a:r>
            <a:r>
              <a:rPr dirty="0" smtClean="0"/>
              <a:t>: </a:t>
            </a:r>
            <a:r>
              <a:rPr lang="en-US" dirty="0" smtClean="0"/>
              <a:t>Determine the optimum model parameters</a:t>
            </a:r>
            <a:endParaRPr dirty="0"/>
          </a:p>
          <a:p>
            <a:pPr>
              <a:defRPr/>
            </a:pPr>
            <a:r>
              <a:rPr dirty="0"/>
              <a:t>First, will train a decision tree, using different complexities and test the models</a:t>
            </a:r>
          </a:p>
          <a:p>
            <a:pPr>
              <a:defRPr/>
            </a:pPr>
            <a:r>
              <a:rPr lang="en-US" dirty="0"/>
              <a:t>The best model complexity is selected based on the test set’s AUC value of a split validation test</a:t>
            </a:r>
          </a:p>
          <a:p>
            <a:pPr>
              <a:defRPr/>
            </a:pPr>
            <a:r>
              <a:rPr lang="en-US" dirty="0"/>
              <a:t>This optimal complexity is used in the following model training process with random </a:t>
            </a:r>
            <a:r>
              <a:rPr lang="en-US" dirty="0" smtClean="0"/>
              <a:t>forest</a:t>
            </a:r>
          </a:p>
          <a:p>
            <a:pPr>
              <a:defRPr/>
            </a:pPr>
            <a:endParaRPr dirty="0"/>
          </a:p>
          <a:p>
            <a:pPr>
              <a:defRPr/>
            </a:pPr>
            <a:r>
              <a:rPr dirty="0"/>
              <a:t>* Ran it on cluster0 (See cluster0.log)</a:t>
            </a:r>
          </a:p>
          <a:p>
            <a:pPr>
              <a:defRPr/>
            </a:pPr>
            <a:r>
              <a:rPr dirty="0"/>
              <a:t>Found that best parameters set is</a:t>
            </a:r>
          </a:p>
          <a:p>
            <a:pPr>
              <a:defRPr/>
            </a:pPr>
            <a:r>
              <a:rPr dirty="0" smtClean="0"/>
              <a:t>Dept</a:t>
            </a:r>
            <a:r>
              <a:rPr lang="en-US" dirty="0" smtClean="0"/>
              <a:t>h</a:t>
            </a:r>
            <a:r>
              <a:rPr dirty="0" smtClean="0"/>
              <a:t> </a:t>
            </a:r>
            <a:r>
              <a:rPr dirty="0"/>
              <a:t>= 20</a:t>
            </a:r>
          </a:p>
          <a:p>
            <a:pPr>
              <a:defRPr/>
            </a:pPr>
            <a:r>
              <a:rPr dirty="0"/>
              <a:t>Min leaf size = 4</a:t>
            </a:r>
          </a:p>
          <a:p>
            <a:pPr>
              <a:defRPr/>
            </a:pPr>
            <a:r>
              <a:rPr dirty="0"/>
              <a:t>Min gain = 0.0145</a:t>
            </a:r>
          </a:p>
        </p:txBody>
      </p:sp>
      <p:pic>
        <p:nvPicPr>
          <p:cNvPr id="4" name="Picture 3"/>
          <p:cNvPicPr>
            <a:picLocks noChangeAspect="1"/>
          </p:cNvPicPr>
          <p:nvPr/>
        </p:nvPicPr>
        <p:blipFill>
          <a:blip r:embed="rId3"/>
          <a:stretch/>
        </p:blipFill>
        <p:spPr bwMode="auto">
          <a:xfrm>
            <a:off x="5221240" y="3992224"/>
            <a:ext cx="3566852" cy="2474504"/>
          </a:xfrm>
          <a:prstGeom prst="rect">
            <a:avLst/>
          </a:prstGeom>
        </p:spPr>
      </p:pic>
      <p:sp>
        <p:nvSpPr>
          <p:cNvPr id="6" name="Title 1"/>
          <p:cNvSpPr txBox="1">
            <a:spLocks/>
          </p:cNvSpPr>
          <p:nvPr/>
        </p:nvSpPr>
        <p:spPr bwMode="auto">
          <a:xfrm>
            <a:off x="493863" y="406414"/>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smtClean="0">
                <a:latin typeface="Calibri" charset="0"/>
                <a:ea typeface="Calibri" charset="0"/>
                <a:cs typeface="Calibri" charset="0"/>
              </a:rPr>
              <a:t>Model Training</a:t>
            </a:r>
            <a:endParaRPr lang="en-US" sz="3000">
              <a:latin typeface="Calibri" charset="0"/>
              <a:ea typeface="Calibri" charset="0"/>
              <a:cs typeface="Calibri" charset="0"/>
            </a:endParaRPr>
          </a:p>
        </p:txBody>
      </p:sp>
    </p:spTree>
    <p:extLst>
      <p:ext uri="{BB962C8B-B14F-4D97-AF65-F5344CB8AC3E}">
        <p14:creationId xmlns:p14="http://schemas.microsoft.com/office/powerpoint/2010/main" val="1801474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smtClean="0"/>
              <a:t>1. </a:t>
            </a:r>
            <a:r>
              <a:rPr lang="en-US" sz="3000" b="1" dirty="0" err="1" smtClean="0"/>
              <a:t>Voice_og</a:t>
            </a:r>
            <a:endParaRPr lang="en-US" sz="3000" b="1" dirty="0"/>
          </a:p>
        </p:txBody>
      </p:sp>
      <p:sp>
        <p:nvSpPr>
          <p:cNvPr id="3" name="Content Placeholder 2"/>
          <p:cNvSpPr>
            <a:spLocks noGrp="1"/>
          </p:cNvSpPr>
          <p:nvPr>
            <p:ph idx="1"/>
          </p:nvPr>
        </p:nvSpPr>
        <p:spPr>
          <a:xfrm>
            <a:off x="628650" y="1063624"/>
            <a:ext cx="7886700" cy="5451475"/>
          </a:xfrm>
        </p:spPr>
        <p:txBody>
          <a:bodyPr>
            <a:normAutofit/>
          </a:bodyPr>
          <a:lstStyle/>
          <a:p>
            <a:r>
              <a:rPr lang="en-US" sz="2000" dirty="0" smtClean="0"/>
              <a:t>Raw info: Details of each and every </a:t>
            </a:r>
            <a:r>
              <a:rPr lang="en-US" sz="2000" dirty="0" err="1" smtClean="0"/>
              <a:t>og</a:t>
            </a:r>
            <a:r>
              <a:rPr lang="en-US" sz="2000" dirty="0" smtClean="0"/>
              <a:t> call</a:t>
            </a:r>
          </a:p>
          <a:p>
            <a:r>
              <a:rPr lang="en-US" sz="2000" dirty="0" smtClean="0"/>
              <a:t>Tags: POD, </a:t>
            </a:r>
            <a:r>
              <a:rPr lang="en-US" sz="2000" dirty="0" err="1" smtClean="0"/>
              <a:t>Daytype</a:t>
            </a:r>
            <a:r>
              <a:rPr lang="en-US" sz="2000" dirty="0" smtClean="0"/>
              <a:t>, location (province &amp; district), diagnostics, </a:t>
            </a:r>
            <a:r>
              <a:rPr lang="en-US" sz="2000" dirty="0" err="1" smtClean="0"/>
              <a:t>og_call_to</a:t>
            </a:r>
            <a:r>
              <a:rPr lang="en-US" sz="2000" dirty="0" smtClean="0"/>
              <a:t>, </a:t>
            </a:r>
            <a:r>
              <a:rPr lang="en-US" sz="2000" dirty="0" err="1" smtClean="0"/>
              <a:t>QualityCall</a:t>
            </a:r>
            <a:r>
              <a:rPr lang="en-US" sz="2000" dirty="0" smtClean="0"/>
              <a:t>, </a:t>
            </a:r>
            <a:r>
              <a:rPr lang="en-US" sz="2000" dirty="0" err="1" smtClean="0"/>
              <a:t>WeeksBeforeLastDate</a:t>
            </a:r>
            <a:endParaRPr lang="en-US" sz="2000" dirty="0"/>
          </a:p>
          <a:p>
            <a:r>
              <a:rPr lang="en-US" sz="2000" dirty="0" smtClean="0"/>
              <a:t>Features generated (per subs): </a:t>
            </a:r>
          </a:p>
          <a:p>
            <a:pPr marL="800100" lvl="1" indent="-342900">
              <a:buFont typeface="+mj-lt"/>
              <a:buAutoNum type="arabicPeriod"/>
            </a:pPr>
            <a:r>
              <a:rPr lang="en-US" sz="1600" dirty="0"/>
              <a:t>N</a:t>
            </a:r>
            <a:r>
              <a:rPr lang="en-US" sz="1600" dirty="0" smtClean="0"/>
              <a:t>umber of calls overall</a:t>
            </a:r>
          </a:p>
          <a:p>
            <a:pPr marL="800100" lvl="1" indent="-342900">
              <a:buFont typeface="+mj-lt"/>
              <a:buAutoNum type="arabicPeriod"/>
            </a:pPr>
            <a:r>
              <a:rPr lang="en-US" sz="1600" dirty="0"/>
              <a:t>Total call duration </a:t>
            </a:r>
            <a:r>
              <a:rPr lang="en-US" sz="1600" dirty="0" smtClean="0"/>
              <a:t>overall</a:t>
            </a:r>
          </a:p>
          <a:p>
            <a:pPr marL="800100" lvl="1" indent="-342900">
              <a:buFont typeface="+mj-lt"/>
              <a:buAutoNum type="arabicPeriod"/>
            </a:pPr>
            <a:r>
              <a:rPr lang="en-US" sz="1600" dirty="0"/>
              <a:t>Average call </a:t>
            </a:r>
            <a:r>
              <a:rPr lang="en-US" sz="1600" dirty="0" smtClean="0"/>
              <a:t>duration</a:t>
            </a:r>
          </a:p>
          <a:p>
            <a:pPr marL="800100" lvl="1" indent="-342900">
              <a:buFont typeface="+mj-lt"/>
              <a:buAutoNum type="arabicPeriod"/>
            </a:pPr>
            <a:r>
              <a:rPr lang="en-US" sz="1600" dirty="0" smtClean="0"/>
              <a:t>No of distinct province</a:t>
            </a:r>
          </a:p>
          <a:p>
            <a:pPr marL="800100" lvl="1" indent="-342900">
              <a:buFont typeface="+mj-lt"/>
              <a:buAutoNum type="arabicPeriod"/>
            </a:pPr>
            <a:r>
              <a:rPr lang="en-US" sz="1600" dirty="0" smtClean="0"/>
              <a:t>No of distinct district</a:t>
            </a:r>
          </a:p>
          <a:p>
            <a:pPr marL="800100" lvl="1" indent="-342900">
              <a:buFont typeface="+mj-lt"/>
              <a:buAutoNum type="arabicPeriod"/>
            </a:pPr>
            <a:r>
              <a:rPr lang="en-US" sz="1600" dirty="0" smtClean="0"/>
              <a:t>No of distinct </a:t>
            </a:r>
            <a:r>
              <a:rPr lang="en-US" sz="1600" dirty="0" err="1" smtClean="0"/>
              <a:t>to_phone_num</a:t>
            </a:r>
            <a:endParaRPr lang="en-US" sz="1600" dirty="0" smtClean="0"/>
          </a:p>
          <a:p>
            <a:pPr marL="800100" lvl="1" indent="-342900">
              <a:buFont typeface="+mj-lt"/>
              <a:buAutoNum type="arabicPeriod"/>
            </a:pPr>
            <a:r>
              <a:rPr lang="en-US" sz="1600" dirty="0" smtClean="0"/>
              <a:t>No of distinct </a:t>
            </a:r>
            <a:r>
              <a:rPr lang="en-US" sz="1600" dirty="0" err="1" smtClean="0"/>
              <a:t>imei</a:t>
            </a:r>
            <a:endParaRPr lang="en-US" sz="1600" dirty="0" smtClean="0"/>
          </a:p>
          <a:p>
            <a:pPr marL="800100" lvl="1" indent="-342900">
              <a:buFont typeface="+mj-lt"/>
              <a:buAutoNum type="arabicPeriod"/>
            </a:pPr>
            <a:r>
              <a:rPr lang="en-US" sz="1600" dirty="0" smtClean="0"/>
              <a:t>Total call duration by POD</a:t>
            </a:r>
          </a:p>
          <a:p>
            <a:pPr marL="800100" lvl="1" indent="-342900">
              <a:buFont typeface="+mj-lt"/>
              <a:buAutoNum type="arabicPeriod"/>
            </a:pPr>
            <a:r>
              <a:rPr lang="en-US" sz="1600" dirty="0" smtClean="0"/>
              <a:t>Max call duration by POD</a:t>
            </a:r>
          </a:p>
          <a:p>
            <a:pPr marL="800100" lvl="1" indent="-342900">
              <a:buFont typeface="+mj-lt"/>
              <a:buAutoNum type="arabicPeriod"/>
            </a:pPr>
            <a:r>
              <a:rPr lang="en-US" sz="1600" dirty="0" err="1" smtClean="0"/>
              <a:t>Avg</a:t>
            </a:r>
            <a:r>
              <a:rPr lang="en-US" sz="1600" dirty="0" smtClean="0"/>
              <a:t> call duration by POD</a:t>
            </a:r>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
        <p:nvSpPr>
          <p:cNvPr id="4" name="Rectangle 3"/>
          <p:cNvSpPr/>
          <p:nvPr/>
        </p:nvSpPr>
        <p:spPr>
          <a:xfrm>
            <a:off x="3848100" y="2452638"/>
            <a:ext cx="4572000" cy="2308324"/>
          </a:xfrm>
          <a:prstGeom prst="rect">
            <a:avLst/>
          </a:prstGeom>
        </p:spPr>
        <p:txBody>
          <a:bodyPr>
            <a:spAutoFit/>
          </a:bodyPr>
          <a:lstStyle/>
          <a:p>
            <a:pPr marL="800100" lvl="1" indent="-342900">
              <a:buFont typeface="+mj-lt"/>
              <a:buAutoNum type="arabicPeriod" startAt="11"/>
            </a:pPr>
            <a:r>
              <a:rPr lang="en-US" sz="1600" dirty="0" smtClean="0"/>
              <a:t>Total no. of calls by POD</a:t>
            </a:r>
          </a:p>
          <a:p>
            <a:pPr marL="800100" lvl="1" indent="-342900">
              <a:buFont typeface="+mj-lt"/>
              <a:buAutoNum type="arabicPeriod" startAt="11"/>
            </a:pPr>
            <a:r>
              <a:rPr lang="en-US" sz="1600" dirty="0" smtClean="0"/>
              <a:t>Total no. of calls by </a:t>
            </a:r>
            <a:r>
              <a:rPr lang="en-US" sz="1600" dirty="0" err="1" smtClean="0"/>
              <a:t>QualityCall</a:t>
            </a:r>
            <a:r>
              <a:rPr lang="en-US" sz="1600" dirty="0" smtClean="0"/>
              <a:t> (Y/N)</a:t>
            </a:r>
          </a:p>
          <a:p>
            <a:pPr marL="800100" lvl="1" indent="-342900">
              <a:buFont typeface="+mj-lt"/>
              <a:buAutoNum type="arabicPeriod" startAt="11"/>
            </a:pPr>
            <a:r>
              <a:rPr lang="en-US" sz="1600" dirty="0" smtClean="0"/>
              <a:t>Total no. of calls by </a:t>
            </a:r>
            <a:r>
              <a:rPr lang="en-US" sz="1600" dirty="0" err="1" smtClean="0"/>
              <a:t>og</a:t>
            </a:r>
            <a:r>
              <a:rPr lang="en-US" sz="1600" dirty="0" smtClean="0"/>
              <a:t>-call-to</a:t>
            </a:r>
          </a:p>
          <a:p>
            <a:pPr marL="800100" lvl="1" indent="-342900">
              <a:buFont typeface="+mj-lt"/>
              <a:buAutoNum type="arabicPeriod" startAt="11"/>
            </a:pPr>
            <a:r>
              <a:rPr lang="en-US" sz="1600" dirty="0" err="1" smtClean="0"/>
              <a:t>Avg</a:t>
            </a:r>
            <a:r>
              <a:rPr lang="en-US" sz="1600" dirty="0" smtClean="0"/>
              <a:t> call duration by </a:t>
            </a:r>
            <a:r>
              <a:rPr lang="en-US" sz="1600" dirty="0" err="1" smtClean="0"/>
              <a:t>og</a:t>
            </a:r>
            <a:r>
              <a:rPr lang="en-US" sz="1600" dirty="0" smtClean="0"/>
              <a:t>-call-to</a:t>
            </a:r>
          </a:p>
          <a:p>
            <a:pPr marL="800100" lvl="1" indent="-342900">
              <a:buFont typeface="+mj-lt"/>
              <a:buAutoNum type="arabicPeriod" startAt="11"/>
            </a:pPr>
            <a:r>
              <a:rPr lang="en-US" sz="1600" dirty="0" smtClean="0"/>
              <a:t>Total no. of calls by </a:t>
            </a:r>
            <a:r>
              <a:rPr lang="en-US" sz="1600" dirty="0" err="1" smtClean="0"/>
              <a:t>DayType</a:t>
            </a:r>
            <a:endParaRPr lang="en-US" sz="1600" dirty="0" smtClean="0"/>
          </a:p>
          <a:p>
            <a:pPr marL="800100" lvl="1" indent="-342900">
              <a:buFont typeface="+mj-lt"/>
              <a:buAutoNum type="arabicPeriod" startAt="11"/>
            </a:pPr>
            <a:r>
              <a:rPr lang="en-US" sz="1600" dirty="0" err="1" smtClean="0"/>
              <a:t>Avg</a:t>
            </a:r>
            <a:r>
              <a:rPr lang="en-US" sz="1600" dirty="0" smtClean="0"/>
              <a:t> call duration by </a:t>
            </a:r>
            <a:r>
              <a:rPr lang="en-US" sz="1600" dirty="0" err="1" smtClean="0"/>
              <a:t>DayType</a:t>
            </a:r>
            <a:endParaRPr lang="en-US" sz="1600" dirty="0" smtClean="0"/>
          </a:p>
          <a:p>
            <a:pPr marL="800100" lvl="1" indent="-342900">
              <a:buFont typeface="+mj-lt"/>
              <a:buAutoNum type="arabicPeriod" startAt="11"/>
            </a:pPr>
            <a:r>
              <a:rPr lang="en-US" sz="1600" dirty="0" smtClean="0"/>
              <a:t>Total no. of calls by </a:t>
            </a:r>
            <a:r>
              <a:rPr lang="en-US" sz="1600" dirty="0" err="1" smtClean="0"/>
              <a:t>wfld</a:t>
            </a:r>
            <a:endParaRPr lang="en-US" sz="1600" dirty="0" smtClean="0"/>
          </a:p>
          <a:p>
            <a:pPr marL="800100" lvl="1" indent="-342900">
              <a:buFont typeface="+mj-lt"/>
              <a:buAutoNum type="arabicPeriod" startAt="11"/>
            </a:pPr>
            <a:r>
              <a:rPr lang="en-US" sz="1600" dirty="0" err="1" smtClean="0"/>
              <a:t>Avg</a:t>
            </a:r>
            <a:r>
              <a:rPr lang="en-US" sz="1600" dirty="0" smtClean="0"/>
              <a:t> call duration by </a:t>
            </a:r>
            <a:r>
              <a:rPr lang="en-US" sz="1600" dirty="0" err="1" smtClean="0"/>
              <a:t>wfld</a:t>
            </a:r>
            <a:endParaRPr lang="en-US" sz="1600" dirty="0" smtClean="0"/>
          </a:p>
          <a:p>
            <a:pPr marL="800100" lvl="1" indent="-342900">
              <a:buFont typeface="+mj-lt"/>
              <a:buAutoNum type="arabicPeriod" startAt="11"/>
            </a:pPr>
            <a:r>
              <a:rPr lang="en-US" sz="1600" dirty="0" smtClean="0"/>
              <a:t>Number of dropped calls overall</a:t>
            </a:r>
          </a:p>
        </p:txBody>
      </p:sp>
    </p:spTree>
    <p:extLst>
      <p:ext uri="{BB962C8B-B14F-4D97-AF65-F5344CB8AC3E}">
        <p14:creationId xmlns:p14="http://schemas.microsoft.com/office/powerpoint/2010/main" val="5271336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a:xfrm>
            <a:off x="586627" y="1287149"/>
            <a:ext cx="7886700" cy="3008284"/>
          </a:xfrm>
        </p:spPr>
        <p:txBody>
          <a:bodyPr>
            <a:normAutofit fontScale="77500" lnSpcReduction="20000"/>
          </a:bodyPr>
          <a:lstStyle/>
          <a:p>
            <a:pPr>
              <a:defRPr/>
            </a:pPr>
            <a:r>
              <a:rPr dirty="0"/>
              <a:t>Step </a:t>
            </a:r>
            <a:r>
              <a:rPr lang="en-US" dirty="0" smtClean="0"/>
              <a:t>6</a:t>
            </a:r>
            <a:r>
              <a:rPr dirty="0" smtClean="0"/>
              <a:t>: </a:t>
            </a:r>
            <a:r>
              <a:rPr lang="en-US" dirty="0" smtClean="0"/>
              <a:t>Selecting the best model</a:t>
            </a:r>
            <a:r>
              <a:rPr dirty="0" smtClean="0"/>
              <a:t> </a:t>
            </a:r>
            <a:endParaRPr lang="en-US" dirty="0"/>
          </a:p>
          <a:p>
            <a:pPr>
              <a:defRPr/>
            </a:pPr>
            <a:r>
              <a:rPr lang="en-US" dirty="0" smtClean="0"/>
              <a:t>T</a:t>
            </a:r>
            <a:r>
              <a:rPr dirty="0" smtClean="0"/>
              <a:t>rain</a:t>
            </a:r>
            <a:r>
              <a:rPr lang="en-US" dirty="0" smtClean="0"/>
              <a:t> &amp; evaluate </a:t>
            </a:r>
            <a:r>
              <a:rPr dirty="0" smtClean="0"/>
              <a:t>deep </a:t>
            </a:r>
            <a:r>
              <a:rPr dirty="0"/>
              <a:t>learning, random forest (the tree parameters follow the values described in last slide), </a:t>
            </a:r>
            <a:r>
              <a:rPr dirty="0" err="1" smtClean="0"/>
              <a:t>gb</a:t>
            </a:r>
            <a:r>
              <a:rPr lang="en-US" dirty="0" err="1" smtClean="0"/>
              <a:t>t</a:t>
            </a:r>
            <a:r>
              <a:rPr lang="en-US" dirty="0" smtClean="0"/>
              <a:t>, &amp; ensemble models</a:t>
            </a:r>
          </a:p>
          <a:p>
            <a:pPr>
              <a:defRPr/>
            </a:pPr>
            <a:r>
              <a:rPr lang="en-US" dirty="0"/>
              <a:t>Trained ensemble model using confidence score averaging </a:t>
            </a:r>
            <a:r>
              <a:rPr lang="en-US" dirty="0" smtClean="0"/>
              <a:t>method</a:t>
            </a:r>
            <a:endParaRPr dirty="0"/>
          </a:p>
          <a:p>
            <a:pPr>
              <a:defRPr/>
            </a:pPr>
            <a:r>
              <a:rPr lang="en-US" dirty="0" smtClean="0"/>
              <a:t>C</a:t>
            </a:r>
            <a:r>
              <a:rPr dirty="0" smtClean="0"/>
              <a:t>heck </a:t>
            </a:r>
            <a:r>
              <a:rPr lang="en-US" dirty="0" smtClean="0"/>
              <a:t>the </a:t>
            </a:r>
            <a:r>
              <a:rPr dirty="0" smtClean="0"/>
              <a:t>AUC</a:t>
            </a:r>
            <a:r>
              <a:rPr lang="en-US" dirty="0"/>
              <a:t> (training set &amp; test </a:t>
            </a:r>
            <a:r>
              <a:rPr lang="en-US" dirty="0" smtClean="0"/>
              <a:t>set) for each model </a:t>
            </a:r>
          </a:p>
          <a:p>
            <a:pPr>
              <a:defRPr/>
            </a:pPr>
            <a:r>
              <a:rPr lang="en-US" dirty="0"/>
              <a:t>The best performing model is found to be </a:t>
            </a:r>
            <a:r>
              <a:rPr lang="en-US" dirty="0" err="1" smtClean="0"/>
              <a:t>gbt</a:t>
            </a:r>
            <a:r>
              <a:rPr lang="en-US" dirty="0" smtClean="0"/>
              <a:t> model</a:t>
            </a:r>
            <a:endParaRPr dirty="0"/>
          </a:p>
          <a:p>
            <a:pPr>
              <a:defRPr/>
            </a:pPr>
            <a:r>
              <a:rPr dirty="0" smtClean="0"/>
              <a:t>Save model</a:t>
            </a:r>
            <a:r>
              <a:rPr lang="en-US" dirty="0" smtClean="0"/>
              <a:t>s for each cluster for scoring</a:t>
            </a:r>
            <a:endParaRPr dirty="0"/>
          </a:p>
        </p:txBody>
      </p:sp>
      <p:sp>
        <p:nvSpPr>
          <p:cNvPr id="5" name="Title 1"/>
          <p:cNvSpPr txBox="1">
            <a:spLocks/>
          </p:cNvSpPr>
          <p:nvPr/>
        </p:nvSpPr>
        <p:spPr bwMode="auto">
          <a:xfrm>
            <a:off x="493863" y="406414"/>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smtClean="0">
                <a:latin typeface="Calibri" charset="0"/>
                <a:ea typeface="Calibri" charset="0"/>
                <a:cs typeface="Calibri" charset="0"/>
              </a:rPr>
              <a:t>Model Training</a:t>
            </a:r>
            <a:endParaRPr lang="en-US" sz="3000">
              <a:latin typeface="Calibri" charset="0"/>
              <a:ea typeface="Calibri" charset="0"/>
              <a:cs typeface="Calibri" charset="0"/>
            </a:endParaRPr>
          </a:p>
        </p:txBody>
      </p:sp>
      <p:pic>
        <p:nvPicPr>
          <p:cNvPr id="7" name="Picture 6"/>
          <p:cNvPicPr>
            <a:picLocks noChangeAspect="1"/>
          </p:cNvPicPr>
          <p:nvPr/>
        </p:nvPicPr>
        <p:blipFill>
          <a:blip r:embed="rId3"/>
          <a:stretch/>
        </p:blipFill>
        <p:spPr bwMode="auto">
          <a:xfrm>
            <a:off x="-115022" y="4651513"/>
            <a:ext cx="9291958" cy="1170345"/>
          </a:xfrm>
          <a:prstGeom prst="rect">
            <a:avLst/>
          </a:prstGeom>
        </p:spPr>
      </p:pic>
    </p:spTree>
    <p:extLst>
      <p:ext uri="{BB962C8B-B14F-4D97-AF65-F5344CB8AC3E}">
        <p14:creationId xmlns:p14="http://schemas.microsoft.com/office/powerpoint/2010/main" val="1146297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4294967294"/>
          <p:cNvSpPr>
            <a:spLocks noGrp="1"/>
          </p:cNvSpPr>
          <p:nvPr>
            <p:ph type="title"/>
          </p:nvPr>
        </p:nvSpPr>
        <p:spPr>
          <a:xfrm>
            <a:off x="9454" y="857250"/>
            <a:ext cx="2430270" cy="1026114"/>
          </a:xfrm>
        </p:spPr>
        <p:txBody>
          <a:bodyPr>
            <a:normAutofit/>
          </a:bodyPr>
          <a:lstStyle/>
          <a:p>
            <a:pPr>
              <a:defRPr/>
            </a:pPr>
            <a:r>
              <a:rPr sz="1800" dirty="0"/>
              <a:t>Model</a:t>
            </a:r>
            <a:r>
              <a:rPr lang="en-US" sz="1800" dirty="0"/>
              <a:t>s</a:t>
            </a:r>
            <a:r>
              <a:rPr sz="1800" dirty="0"/>
              <a:t> Validation</a:t>
            </a:r>
            <a:r>
              <a:rPr lang="en-US" sz="1800" dirty="0"/>
              <a:t/>
            </a:r>
            <a:br>
              <a:rPr lang="en-US" sz="1800" dirty="0"/>
            </a:br>
            <a:r>
              <a:rPr lang="en-US" sz="1800" dirty="0"/>
              <a:t>(Cluster_0, 3,082,885)</a:t>
            </a:r>
            <a:r>
              <a:rPr sz="1800" dirty="0"/>
              <a:t> </a:t>
            </a:r>
          </a:p>
        </p:txBody>
      </p:sp>
      <p:pic>
        <p:nvPicPr>
          <p:cNvPr id="7" name="Picture 6"/>
          <p:cNvPicPr>
            <a:picLocks noChangeAspect="1"/>
          </p:cNvPicPr>
          <p:nvPr/>
        </p:nvPicPr>
        <p:blipFill>
          <a:blip r:embed="rId3"/>
          <a:stretch>
            <a:fillRect/>
          </a:stretch>
        </p:blipFill>
        <p:spPr>
          <a:xfrm>
            <a:off x="2339848" y="368435"/>
            <a:ext cx="6804152" cy="5929333"/>
          </a:xfrm>
          <a:prstGeom prst="rect">
            <a:avLst/>
          </a:prstGeom>
        </p:spPr>
      </p:pic>
      <p:sp>
        <p:nvSpPr>
          <p:cNvPr id="8" name="Rectangle 7"/>
          <p:cNvSpPr/>
          <p:nvPr/>
        </p:nvSpPr>
        <p:spPr>
          <a:xfrm>
            <a:off x="5166066" y="4887162"/>
            <a:ext cx="3348372" cy="108012"/>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2772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4294967294"/>
          <p:cNvSpPr>
            <a:spLocks noGrp="1"/>
          </p:cNvSpPr>
          <p:nvPr>
            <p:ph type="title"/>
          </p:nvPr>
        </p:nvSpPr>
        <p:spPr>
          <a:xfrm>
            <a:off x="0" y="890718"/>
            <a:ext cx="2106234" cy="994172"/>
          </a:xfrm>
        </p:spPr>
        <p:txBody>
          <a:bodyPr>
            <a:normAutofit/>
          </a:bodyPr>
          <a:lstStyle/>
          <a:p>
            <a:pPr>
              <a:defRPr/>
            </a:pPr>
            <a:r>
              <a:rPr sz="1800" dirty="0"/>
              <a:t>Model</a:t>
            </a:r>
            <a:r>
              <a:rPr lang="en-US" sz="1800" dirty="0"/>
              <a:t>s</a:t>
            </a:r>
            <a:r>
              <a:rPr sz="1800" dirty="0"/>
              <a:t> Validation</a:t>
            </a:r>
            <a:r>
              <a:rPr lang="en-US" sz="1800" dirty="0"/>
              <a:t/>
            </a:r>
            <a:br>
              <a:rPr lang="en-US" sz="1800" dirty="0"/>
            </a:br>
            <a:r>
              <a:rPr lang="en-US" sz="1800" dirty="0"/>
              <a:t>(Cluster_3, 823,704 customers)</a:t>
            </a:r>
            <a:endParaRPr sz="1800" dirty="0"/>
          </a:p>
        </p:txBody>
      </p:sp>
      <p:pic>
        <p:nvPicPr>
          <p:cNvPr id="3" name="Picture 2"/>
          <p:cNvPicPr>
            <a:picLocks noChangeAspect="1"/>
          </p:cNvPicPr>
          <p:nvPr/>
        </p:nvPicPr>
        <p:blipFill>
          <a:blip r:embed="rId3"/>
          <a:stretch>
            <a:fillRect/>
          </a:stretch>
        </p:blipFill>
        <p:spPr>
          <a:xfrm>
            <a:off x="2141731" y="857250"/>
            <a:ext cx="6449453" cy="5143500"/>
          </a:xfrm>
          <a:prstGeom prst="rect">
            <a:avLst/>
          </a:prstGeom>
        </p:spPr>
      </p:pic>
      <p:sp>
        <p:nvSpPr>
          <p:cNvPr id="6" name="Rectangle 5"/>
          <p:cNvSpPr/>
          <p:nvPr/>
        </p:nvSpPr>
        <p:spPr bwMode="auto">
          <a:xfrm>
            <a:off x="5490102" y="2510898"/>
            <a:ext cx="3348372" cy="108012"/>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8592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a:xfrm>
            <a:off x="493863" y="1261948"/>
            <a:ext cx="7886700" cy="3263504"/>
          </a:xfrm>
        </p:spPr>
        <p:txBody>
          <a:bodyPr/>
          <a:lstStyle/>
          <a:p>
            <a:pPr>
              <a:defRPr/>
            </a:pPr>
            <a:r>
              <a:rPr dirty="0"/>
              <a:t>Step </a:t>
            </a:r>
            <a:r>
              <a:rPr lang="en-US" dirty="0"/>
              <a:t>7</a:t>
            </a:r>
            <a:r>
              <a:rPr dirty="0" smtClean="0"/>
              <a:t>: </a:t>
            </a:r>
            <a:r>
              <a:rPr lang="en-US" dirty="0" smtClean="0"/>
              <a:t>Relatively importance variables </a:t>
            </a:r>
          </a:p>
          <a:p>
            <a:pPr marL="0" indent="0">
              <a:buNone/>
              <a:defRPr/>
            </a:pPr>
            <a:endParaRPr dirty="0"/>
          </a:p>
        </p:txBody>
      </p:sp>
      <p:graphicFrame>
        <p:nvGraphicFramePr>
          <p:cNvPr id="5" name="Table 4"/>
          <p:cNvGraphicFramePr>
            <a:graphicFrameLocks noGrp="1"/>
          </p:cNvGraphicFramePr>
          <p:nvPr>
            <p:extLst/>
          </p:nvPr>
        </p:nvGraphicFramePr>
        <p:xfrm>
          <a:off x="197514" y="2132856"/>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dirty="0">
                          <a:solidFill>
                            <a:srgbClr val="000000"/>
                          </a:solidFill>
                          <a:effectLst/>
                          <a:latin typeface="Calibri"/>
                        </a:rPr>
                        <a:t>Cluster_0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count_date_charge_m6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0.310128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no_ic_sms_wfld_w_1_sin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0.221237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no_og_call_pod4_vog_m3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0.104748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no_og_sms_daytype_wd_sog_m6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0.101991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stddev_pop_basic_m2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0.098934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no_of_ic_call_wfld_w_1_vic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0.096735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count_vas_basic_m2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0.081468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count_distinct_from_phone_number_sin_m6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0.080259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avg_basic_m6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0.079227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nvPr>
        </p:nvGraphicFramePr>
        <p:xfrm>
          <a:off x="3707904" y="2132856"/>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dirty="0">
                          <a:solidFill>
                            <a:srgbClr val="000000"/>
                          </a:solidFill>
                          <a:effectLst/>
                          <a:latin typeface="Calibri"/>
                        </a:rPr>
                        <a:t>Cluster_1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sum_t_org_cost_m6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0.470099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count_date_charge_m6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0.372676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no_of_ic_call_wfld_w_1_vic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0.243083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no_ic_sms_wfld_w_1_sin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0.194117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stddev_pop_basic_m2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0.190084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no_of_ic_quality_call_y_vic_m3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0.182135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no_og_call_pod4_vog_m3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0.17144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count_vas_basic_m2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0.148611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no_og_sms_pod3_sog_m6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0.147593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197514" y="4077072"/>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a:solidFill>
                            <a:srgbClr val="000000"/>
                          </a:solidFill>
                          <a:effectLst/>
                          <a:latin typeface="Calibri"/>
                        </a:rPr>
                        <a:t>Cluster_2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count_date_charge_m6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total_data_wfld_w_12_gprs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0.418361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count_refill_time_m6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0.41017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count_chargeable_vas_m5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0.387305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sum_call_duration_pod2_vic_m2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0.37823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subscribed_data_pkg_m6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0.372614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avg_call_duration_daytype_we_vic_m6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0.371158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count_non_chargeable_vas_m2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0.360878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subs_dcom_flag_m6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0.35977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avg_call_dur_wfld_w_21_vog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0.31966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3707904" y="4099050"/>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dirty="0">
                          <a:solidFill>
                            <a:srgbClr val="000000"/>
                          </a:solidFill>
                          <a:effectLst/>
                          <a:latin typeface="Calibri"/>
                        </a:rPr>
                        <a:t>Cluster_3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sum_t_org_cost_m6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0.224733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total_data_wfld_w_1_gprs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0.14485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max_basic_m6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0.123973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no_of_call_wfld_w_5_vog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0.100572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no_of_call_wfld_w_24_vog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0.09493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no_og_sms_to_sn_sog_m3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0.09171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no_ic_sms_wfld_w_1_sin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0.089806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count_distinct_from_phone_number_sin_m2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0.08262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avg_refill_amount_m2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0.079478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9" name="Title 1"/>
          <p:cNvSpPr txBox="1">
            <a:spLocks/>
          </p:cNvSpPr>
          <p:nvPr/>
        </p:nvSpPr>
        <p:spPr bwMode="auto">
          <a:xfrm>
            <a:off x="493863" y="406414"/>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smtClean="0">
                <a:latin typeface="Calibri" charset="0"/>
                <a:ea typeface="Calibri" charset="0"/>
                <a:cs typeface="Calibri" charset="0"/>
              </a:rPr>
              <a:t>Model Training</a:t>
            </a:r>
            <a:endParaRPr lang="en-US" sz="3000">
              <a:latin typeface="Calibri" charset="0"/>
              <a:ea typeface="Calibri" charset="0"/>
              <a:cs typeface="Calibri" charset="0"/>
            </a:endParaRPr>
          </a:p>
        </p:txBody>
      </p:sp>
    </p:spTree>
    <p:extLst>
      <p:ext uri="{BB962C8B-B14F-4D97-AF65-F5344CB8AC3E}">
        <p14:creationId xmlns:p14="http://schemas.microsoft.com/office/powerpoint/2010/main" val="1533800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a:xfrm>
            <a:off x="586627" y="963004"/>
            <a:ext cx="7886700" cy="994172"/>
          </a:xfrm>
        </p:spPr>
        <p:txBody>
          <a:bodyPr/>
          <a:lstStyle/>
          <a:p>
            <a:pPr>
              <a:defRPr/>
            </a:pPr>
            <a:r>
              <a:rPr dirty="0"/>
              <a:t>Training</a:t>
            </a:r>
          </a:p>
        </p:txBody>
      </p:sp>
      <p:sp>
        <p:nvSpPr>
          <p:cNvPr id="3" name="Content Placeholder 2"/>
          <p:cNvSpPr>
            <a:spLocks noGrp="1"/>
          </p:cNvSpPr>
          <p:nvPr>
            <p:ph idx="1"/>
          </p:nvPr>
        </p:nvSpPr>
        <p:spPr>
          <a:xfrm>
            <a:off x="586627" y="1764225"/>
            <a:ext cx="7886700" cy="3263504"/>
          </a:xfrm>
        </p:spPr>
        <p:txBody>
          <a:bodyPr>
            <a:normAutofit/>
          </a:bodyPr>
          <a:lstStyle/>
          <a:p>
            <a:pPr>
              <a:defRPr/>
            </a:pPr>
            <a:r>
              <a:rPr sz="1500" dirty="0"/>
              <a:t>Step </a:t>
            </a:r>
            <a:r>
              <a:rPr lang="en-US" sz="1500" dirty="0"/>
              <a:t>8</a:t>
            </a:r>
            <a:r>
              <a:rPr sz="1500" dirty="0" smtClean="0"/>
              <a:t>:</a:t>
            </a:r>
            <a:r>
              <a:rPr lang="en-US" sz="1500" dirty="0" smtClean="0"/>
              <a:t> </a:t>
            </a:r>
            <a:r>
              <a:rPr lang="en-US" sz="1500" dirty="0"/>
              <a:t>Churn Motives (Cluster_0)</a:t>
            </a:r>
            <a:endParaRPr sz="1500" dirty="0"/>
          </a:p>
        </p:txBody>
      </p:sp>
      <p:graphicFrame>
        <p:nvGraphicFramePr>
          <p:cNvPr id="4" name="Table 3"/>
          <p:cNvGraphicFramePr>
            <a:graphicFrameLocks noGrp="1"/>
          </p:cNvGraphicFramePr>
          <p:nvPr>
            <p:extLst/>
          </p:nvPr>
        </p:nvGraphicFramePr>
        <p:xfrm>
          <a:off x="197514" y="2132856"/>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dirty="0">
                          <a:solidFill>
                            <a:srgbClr val="000000"/>
                          </a:solidFill>
                          <a:effectLst/>
                          <a:latin typeface="Calibri"/>
                        </a:rPr>
                        <a:t>Cluster_0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count_date_charge_m6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0.310128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no_ic_sms_wfld_w_1_sin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0.221237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no_og_call_pod4_vog_m3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0.104748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no_og_sms_daytype_wd_sog_m6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0.101991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stddev_pop_basic_m2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0.098934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no_of_ic_call_wfld_w_1_vic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0.096735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count_vas_basic_m2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0.081468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count_distinct_from_phone_number_sin_m6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0.080259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avg_basic_m6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0.079227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4139952" y="1106742"/>
            <a:ext cx="4407318" cy="4737165"/>
          </a:xfrm>
          <a:prstGeom prst="rect">
            <a:avLst/>
          </a:prstGeom>
        </p:spPr>
      </p:pic>
      <p:cxnSp>
        <p:nvCxnSpPr>
          <p:cNvPr id="7" name="Straight Arrow Connector 6"/>
          <p:cNvCxnSpPr/>
          <p:nvPr/>
        </p:nvCxnSpPr>
        <p:spPr>
          <a:xfrm flipH="1">
            <a:off x="4031940" y="1052736"/>
            <a:ext cx="1080120" cy="0"/>
          </a:xfrm>
          <a:prstGeom prst="straightConnector1">
            <a:avLst/>
          </a:prstGeom>
          <a:ln w="1905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74078" y="944724"/>
            <a:ext cx="2356158" cy="300082"/>
          </a:xfrm>
          <a:prstGeom prst="rect">
            <a:avLst/>
          </a:prstGeom>
          <a:noFill/>
        </p:spPr>
        <p:txBody>
          <a:bodyPr wrap="none" rtlCol="0">
            <a:spAutoFit/>
          </a:bodyPr>
          <a:lstStyle/>
          <a:p>
            <a:r>
              <a:rPr lang="en-US" sz="1350" dirty="0"/>
              <a:t>Increasing Risk Rating of Churn</a:t>
            </a:r>
          </a:p>
        </p:txBody>
      </p:sp>
      <p:sp>
        <p:nvSpPr>
          <p:cNvPr id="9" name="TextBox 8"/>
          <p:cNvSpPr txBox="1"/>
          <p:nvPr/>
        </p:nvSpPr>
        <p:spPr>
          <a:xfrm>
            <a:off x="4463988" y="5730057"/>
            <a:ext cx="3573542" cy="300082"/>
          </a:xfrm>
          <a:prstGeom prst="rect">
            <a:avLst/>
          </a:prstGeom>
          <a:noFill/>
        </p:spPr>
        <p:txBody>
          <a:bodyPr wrap="none" rtlCol="0">
            <a:spAutoFit/>
          </a:bodyPr>
          <a:lstStyle/>
          <a:p>
            <a:r>
              <a:rPr lang="en-US" sz="1350" dirty="0"/>
              <a:t>Discretized no_of_call_wfld_w_1_vog Segments</a:t>
            </a:r>
          </a:p>
        </p:txBody>
      </p:sp>
    </p:spTree>
    <p:extLst>
      <p:ext uri="{BB962C8B-B14F-4D97-AF65-F5344CB8AC3E}">
        <p14:creationId xmlns:p14="http://schemas.microsoft.com/office/powerpoint/2010/main" val="1339497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a:xfrm>
            <a:off x="586627" y="963004"/>
            <a:ext cx="7886700" cy="994172"/>
          </a:xfrm>
        </p:spPr>
        <p:txBody>
          <a:bodyPr/>
          <a:lstStyle/>
          <a:p>
            <a:pPr>
              <a:defRPr/>
            </a:pPr>
            <a:r>
              <a:rPr dirty="0"/>
              <a:t>Training</a:t>
            </a:r>
          </a:p>
        </p:txBody>
      </p:sp>
      <p:sp>
        <p:nvSpPr>
          <p:cNvPr id="3" name="Content Placeholder 2"/>
          <p:cNvSpPr>
            <a:spLocks noGrp="1"/>
          </p:cNvSpPr>
          <p:nvPr>
            <p:ph idx="1"/>
          </p:nvPr>
        </p:nvSpPr>
        <p:spPr>
          <a:xfrm>
            <a:off x="586627" y="1764225"/>
            <a:ext cx="7886700" cy="3263504"/>
          </a:xfrm>
        </p:spPr>
        <p:txBody>
          <a:bodyPr>
            <a:normAutofit/>
          </a:bodyPr>
          <a:lstStyle/>
          <a:p>
            <a:pPr>
              <a:defRPr/>
            </a:pPr>
            <a:r>
              <a:rPr sz="1500" dirty="0"/>
              <a:t>Step </a:t>
            </a:r>
            <a:r>
              <a:rPr lang="en-US" sz="1500" dirty="0"/>
              <a:t>8</a:t>
            </a:r>
            <a:r>
              <a:rPr sz="1500" dirty="0" smtClean="0"/>
              <a:t>:</a:t>
            </a:r>
            <a:r>
              <a:rPr lang="en-US" sz="1500" dirty="0" smtClean="0"/>
              <a:t> </a:t>
            </a:r>
            <a:r>
              <a:rPr lang="en-US" sz="1500" dirty="0"/>
              <a:t>Churn Motives (Cluster_0)</a:t>
            </a:r>
            <a:endParaRPr sz="1500" dirty="0"/>
          </a:p>
        </p:txBody>
      </p:sp>
      <p:graphicFrame>
        <p:nvGraphicFramePr>
          <p:cNvPr id="4" name="Table 3"/>
          <p:cNvGraphicFramePr>
            <a:graphicFrameLocks noGrp="1"/>
          </p:cNvGraphicFramePr>
          <p:nvPr>
            <p:extLst/>
          </p:nvPr>
        </p:nvGraphicFramePr>
        <p:xfrm>
          <a:off x="197514" y="2132856"/>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dirty="0">
                          <a:solidFill>
                            <a:srgbClr val="000000"/>
                          </a:solidFill>
                          <a:effectLst/>
                          <a:latin typeface="Calibri"/>
                        </a:rPr>
                        <a:t>Cluster_0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count_date_charge_m6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0.310128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no_ic_sms_wfld_w_1_sin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0.221237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no_og_call_pod4_vog_m3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0.104748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no_og_sms_daytype_wd_sog_m6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0.101991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stddev_pop_basic_m2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0.098934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no_of_ic_call_wfld_w_1_vic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0.096735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count_vas_basic_m2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0.081468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count_distinct_from_phone_number_sin_m6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0.080259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avg_basic_m6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0.079227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4139952" y="1106742"/>
            <a:ext cx="4407318" cy="4737165"/>
          </a:xfrm>
          <a:prstGeom prst="rect">
            <a:avLst/>
          </a:prstGeom>
        </p:spPr>
      </p:pic>
      <p:cxnSp>
        <p:nvCxnSpPr>
          <p:cNvPr id="7" name="Straight Arrow Connector 6"/>
          <p:cNvCxnSpPr/>
          <p:nvPr/>
        </p:nvCxnSpPr>
        <p:spPr>
          <a:xfrm flipH="1">
            <a:off x="4031940" y="1052736"/>
            <a:ext cx="1080120" cy="0"/>
          </a:xfrm>
          <a:prstGeom prst="straightConnector1">
            <a:avLst/>
          </a:prstGeom>
          <a:ln w="1905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74078" y="944724"/>
            <a:ext cx="2356158" cy="300082"/>
          </a:xfrm>
          <a:prstGeom prst="rect">
            <a:avLst/>
          </a:prstGeom>
          <a:noFill/>
        </p:spPr>
        <p:txBody>
          <a:bodyPr wrap="none" rtlCol="0">
            <a:spAutoFit/>
          </a:bodyPr>
          <a:lstStyle/>
          <a:p>
            <a:r>
              <a:rPr lang="en-US" sz="1350" dirty="0"/>
              <a:t>Increasing Risk Rating of Churn</a:t>
            </a:r>
          </a:p>
        </p:txBody>
      </p:sp>
      <p:sp>
        <p:nvSpPr>
          <p:cNvPr id="9" name="TextBox 8"/>
          <p:cNvSpPr txBox="1"/>
          <p:nvPr/>
        </p:nvSpPr>
        <p:spPr>
          <a:xfrm>
            <a:off x="4463988" y="5730057"/>
            <a:ext cx="3573542" cy="300082"/>
          </a:xfrm>
          <a:prstGeom prst="rect">
            <a:avLst/>
          </a:prstGeom>
          <a:noFill/>
        </p:spPr>
        <p:txBody>
          <a:bodyPr wrap="none" rtlCol="0">
            <a:spAutoFit/>
          </a:bodyPr>
          <a:lstStyle/>
          <a:p>
            <a:r>
              <a:rPr lang="en-US" sz="1350" dirty="0"/>
              <a:t>Discretized no_of_call_wfld_w_1_vog Segments</a:t>
            </a:r>
          </a:p>
        </p:txBody>
      </p:sp>
      <p:sp>
        <p:nvSpPr>
          <p:cNvPr id="6" name="Right Brace 5"/>
          <p:cNvSpPr/>
          <p:nvPr/>
        </p:nvSpPr>
        <p:spPr>
          <a:xfrm>
            <a:off x="6840252" y="2078850"/>
            <a:ext cx="108012" cy="243027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0" name="Right Brace 9"/>
          <p:cNvSpPr/>
          <p:nvPr/>
        </p:nvSpPr>
        <p:spPr bwMode="auto">
          <a:xfrm>
            <a:off x="8298414" y="4239090"/>
            <a:ext cx="162018" cy="32403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TextBox 10"/>
          <p:cNvSpPr txBox="1"/>
          <p:nvPr/>
        </p:nvSpPr>
        <p:spPr>
          <a:xfrm>
            <a:off x="7002270" y="2996952"/>
            <a:ext cx="1112805" cy="300082"/>
          </a:xfrm>
          <a:prstGeom prst="rect">
            <a:avLst/>
          </a:prstGeom>
          <a:noFill/>
        </p:spPr>
        <p:txBody>
          <a:bodyPr wrap="none" rtlCol="0">
            <a:spAutoFit/>
          </a:bodyPr>
          <a:lstStyle/>
          <a:p>
            <a:r>
              <a:rPr lang="en-US" sz="1350" dirty="0"/>
              <a:t>81% high risk</a:t>
            </a:r>
          </a:p>
        </p:txBody>
      </p:sp>
      <p:sp>
        <p:nvSpPr>
          <p:cNvPr id="12" name="TextBox 11"/>
          <p:cNvSpPr txBox="1"/>
          <p:nvPr/>
        </p:nvSpPr>
        <p:spPr bwMode="auto">
          <a:xfrm>
            <a:off x="8514438" y="4131079"/>
            <a:ext cx="622028" cy="715581"/>
          </a:xfrm>
          <a:prstGeom prst="rect">
            <a:avLst/>
          </a:prstGeom>
          <a:noFill/>
        </p:spPr>
        <p:txBody>
          <a:bodyPr wrap="square" rtlCol="0">
            <a:spAutoFit/>
          </a:bodyPr>
          <a:lstStyle/>
          <a:p>
            <a:r>
              <a:rPr lang="en-US" sz="1350" dirty="0"/>
              <a:t>60% high risk</a:t>
            </a:r>
          </a:p>
        </p:txBody>
      </p:sp>
      <p:sp>
        <p:nvSpPr>
          <p:cNvPr id="13" name="TextBox 12"/>
          <p:cNvSpPr txBox="1"/>
          <p:nvPr/>
        </p:nvSpPr>
        <p:spPr>
          <a:xfrm>
            <a:off x="1061610" y="4833156"/>
            <a:ext cx="3210110" cy="300082"/>
          </a:xfrm>
          <a:prstGeom prst="rect">
            <a:avLst/>
          </a:prstGeom>
          <a:noFill/>
        </p:spPr>
        <p:txBody>
          <a:bodyPr wrap="none" rtlCol="0">
            <a:spAutoFit/>
          </a:bodyPr>
          <a:lstStyle/>
          <a:p>
            <a:r>
              <a:rPr lang="en-US" sz="1350" dirty="0"/>
              <a:t>* Select no_of_call_wfld_w_1_vog &lt;= 2.5   </a:t>
            </a:r>
          </a:p>
        </p:txBody>
      </p:sp>
    </p:spTree>
    <p:extLst>
      <p:ext uri="{BB962C8B-B14F-4D97-AF65-F5344CB8AC3E}">
        <p14:creationId xmlns:p14="http://schemas.microsoft.com/office/powerpoint/2010/main" val="709491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a:xfrm>
            <a:off x="586627" y="963004"/>
            <a:ext cx="7886700" cy="994172"/>
          </a:xfrm>
        </p:spPr>
        <p:txBody>
          <a:bodyPr/>
          <a:lstStyle/>
          <a:p>
            <a:pPr>
              <a:defRPr/>
            </a:pPr>
            <a:r>
              <a:rPr dirty="0"/>
              <a:t>Training</a:t>
            </a:r>
          </a:p>
        </p:txBody>
      </p:sp>
      <p:sp>
        <p:nvSpPr>
          <p:cNvPr id="3" name="Content Placeholder 2"/>
          <p:cNvSpPr>
            <a:spLocks noGrp="1"/>
          </p:cNvSpPr>
          <p:nvPr>
            <p:ph idx="1"/>
          </p:nvPr>
        </p:nvSpPr>
        <p:spPr>
          <a:xfrm>
            <a:off x="586627" y="1764225"/>
            <a:ext cx="7886700" cy="3263504"/>
          </a:xfrm>
        </p:spPr>
        <p:txBody>
          <a:bodyPr>
            <a:normAutofit/>
          </a:bodyPr>
          <a:lstStyle/>
          <a:p>
            <a:pPr>
              <a:defRPr/>
            </a:pPr>
            <a:r>
              <a:rPr sz="1500" dirty="0"/>
              <a:t>Step </a:t>
            </a:r>
            <a:r>
              <a:rPr lang="en-US" sz="1500" dirty="0"/>
              <a:t>8</a:t>
            </a:r>
            <a:r>
              <a:rPr sz="1500" dirty="0" smtClean="0"/>
              <a:t>:</a:t>
            </a:r>
            <a:r>
              <a:rPr lang="en-US" sz="1500" dirty="0" smtClean="0"/>
              <a:t> </a:t>
            </a:r>
            <a:r>
              <a:rPr lang="en-US" sz="1500" dirty="0"/>
              <a:t>Churn Motives (Cluster_0)</a:t>
            </a:r>
            <a:endParaRPr sz="1500" dirty="0"/>
          </a:p>
        </p:txBody>
      </p:sp>
      <p:graphicFrame>
        <p:nvGraphicFramePr>
          <p:cNvPr id="4" name="Table 3"/>
          <p:cNvGraphicFramePr>
            <a:graphicFrameLocks noGrp="1"/>
          </p:cNvGraphicFramePr>
          <p:nvPr>
            <p:extLst/>
          </p:nvPr>
        </p:nvGraphicFramePr>
        <p:xfrm>
          <a:off x="197514" y="2132856"/>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dirty="0">
                          <a:solidFill>
                            <a:srgbClr val="000000"/>
                          </a:solidFill>
                          <a:effectLst/>
                          <a:latin typeface="Calibri"/>
                        </a:rPr>
                        <a:t>Cluster_0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count_date_charge_m6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0.310128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no_ic_sms_wfld_w_1_sin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0.221237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no_og_call_pod4_vog_m3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0.104748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no_og_sms_daytype_wd_sog_m6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0.101991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stddev_pop_basic_m2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0.098934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no_of_ic_call_wfld_w_1_vic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0.096735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count_vas_basic_m2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0.081468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count_distinct_from_phone_number_sin_m6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0.080259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avg_basic_m6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0.079227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 name="Picture 5"/>
          <p:cNvPicPr>
            <a:picLocks noChangeAspect="1"/>
          </p:cNvPicPr>
          <p:nvPr/>
        </p:nvPicPr>
        <p:blipFill>
          <a:blip r:embed="rId3"/>
          <a:stretch>
            <a:fillRect/>
          </a:stretch>
        </p:blipFill>
        <p:spPr>
          <a:xfrm>
            <a:off x="4193958" y="1106743"/>
            <a:ext cx="4428492" cy="4720872"/>
          </a:xfrm>
          <a:prstGeom prst="rect">
            <a:avLst/>
          </a:prstGeom>
        </p:spPr>
      </p:pic>
      <p:cxnSp>
        <p:nvCxnSpPr>
          <p:cNvPr id="10" name="Straight Arrow Connector 9"/>
          <p:cNvCxnSpPr/>
          <p:nvPr/>
        </p:nvCxnSpPr>
        <p:spPr bwMode="auto">
          <a:xfrm flipH="1">
            <a:off x="4031940" y="1052736"/>
            <a:ext cx="1080120" cy="0"/>
          </a:xfrm>
          <a:prstGeom prst="straightConnector1">
            <a:avLst/>
          </a:prstGeom>
          <a:ln w="1905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bwMode="auto">
          <a:xfrm>
            <a:off x="5274078" y="944724"/>
            <a:ext cx="2356158" cy="300082"/>
          </a:xfrm>
          <a:prstGeom prst="rect">
            <a:avLst/>
          </a:prstGeom>
          <a:noFill/>
        </p:spPr>
        <p:txBody>
          <a:bodyPr wrap="none" rtlCol="0">
            <a:spAutoFit/>
          </a:bodyPr>
          <a:lstStyle/>
          <a:p>
            <a:r>
              <a:rPr lang="en-US" sz="1350" dirty="0"/>
              <a:t>Increasing Risk Rating of Churn</a:t>
            </a:r>
          </a:p>
        </p:txBody>
      </p:sp>
      <p:sp>
        <p:nvSpPr>
          <p:cNvPr id="12" name="TextBox 11"/>
          <p:cNvSpPr txBox="1"/>
          <p:nvPr/>
        </p:nvSpPr>
        <p:spPr bwMode="auto">
          <a:xfrm>
            <a:off x="4463988" y="5730057"/>
            <a:ext cx="3399585" cy="300082"/>
          </a:xfrm>
          <a:prstGeom prst="rect">
            <a:avLst/>
          </a:prstGeom>
          <a:noFill/>
        </p:spPr>
        <p:txBody>
          <a:bodyPr wrap="none" rtlCol="0">
            <a:spAutoFit/>
          </a:bodyPr>
          <a:lstStyle/>
          <a:p>
            <a:r>
              <a:rPr lang="en-US" sz="1350" dirty="0"/>
              <a:t>Discretized count_date_charge_m6 Segments</a:t>
            </a:r>
          </a:p>
        </p:txBody>
      </p:sp>
      <p:sp>
        <p:nvSpPr>
          <p:cNvPr id="13" name="Right Brace 12"/>
          <p:cNvSpPr/>
          <p:nvPr/>
        </p:nvSpPr>
        <p:spPr bwMode="auto">
          <a:xfrm>
            <a:off x="5976156" y="1700808"/>
            <a:ext cx="108012" cy="280831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4" name="Right Brace 13"/>
          <p:cNvSpPr/>
          <p:nvPr/>
        </p:nvSpPr>
        <p:spPr bwMode="auto">
          <a:xfrm>
            <a:off x="6570222" y="3158970"/>
            <a:ext cx="162018" cy="140415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5" name="TextBox 14"/>
          <p:cNvSpPr txBox="1"/>
          <p:nvPr/>
        </p:nvSpPr>
        <p:spPr bwMode="auto">
          <a:xfrm>
            <a:off x="6030162" y="1484784"/>
            <a:ext cx="1112805" cy="300082"/>
          </a:xfrm>
          <a:prstGeom prst="rect">
            <a:avLst/>
          </a:prstGeom>
          <a:noFill/>
        </p:spPr>
        <p:txBody>
          <a:bodyPr wrap="none" rtlCol="0">
            <a:spAutoFit/>
          </a:bodyPr>
          <a:lstStyle/>
          <a:p>
            <a:r>
              <a:rPr lang="en-US" sz="1350" dirty="0"/>
              <a:t>92% high risk</a:t>
            </a:r>
          </a:p>
        </p:txBody>
      </p:sp>
      <p:sp>
        <p:nvSpPr>
          <p:cNvPr id="16" name="TextBox 15"/>
          <p:cNvSpPr txBox="1"/>
          <p:nvPr/>
        </p:nvSpPr>
        <p:spPr bwMode="auto">
          <a:xfrm>
            <a:off x="6678234" y="3753036"/>
            <a:ext cx="1112805" cy="300082"/>
          </a:xfrm>
          <a:prstGeom prst="rect">
            <a:avLst/>
          </a:prstGeom>
          <a:noFill/>
        </p:spPr>
        <p:txBody>
          <a:bodyPr wrap="none" rtlCol="0">
            <a:spAutoFit/>
          </a:bodyPr>
          <a:lstStyle/>
          <a:p>
            <a:r>
              <a:rPr lang="en-US" sz="1350" dirty="0"/>
              <a:t>51% high risk</a:t>
            </a:r>
          </a:p>
        </p:txBody>
      </p:sp>
      <p:sp>
        <p:nvSpPr>
          <p:cNvPr id="17" name="TextBox 16"/>
          <p:cNvSpPr txBox="1"/>
          <p:nvPr/>
        </p:nvSpPr>
        <p:spPr bwMode="auto">
          <a:xfrm>
            <a:off x="899592" y="4887162"/>
            <a:ext cx="3036152" cy="300082"/>
          </a:xfrm>
          <a:prstGeom prst="rect">
            <a:avLst/>
          </a:prstGeom>
          <a:noFill/>
        </p:spPr>
        <p:txBody>
          <a:bodyPr wrap="none" rtlCol="0">
            <a:spAutoFit/>
          </a:bodyPr>
          <a:lstStyle/>
          <a:p>
            <a:r>
              <a:rPr lang="en-US" sz="1350" dirty="0"/>
              <a:t>* Select count_date_charge_m6 &lt;= 7.5   </a:t>
            </a:r>
          </a:p>
        </p:txBody>
      </p:sp>
    </p:spTree>
    <p:extLst>
      <p:ext uri="{BB962C8B-B14F-4D97-AF65-F5344CB8AC3E}">
        <p14:creationId xmlns:p14="http://schemas.microsoft.com/office/powerpoint/2010/main" val="181397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a:xfrm>
            <a:off x="586627" y="963004"/>
            <a:ext cx="7886700" cy="994172"/>
          </a:xfrm>
        </p:spPr>
        <p:txBody>
          <a:bodyPr/>
          <a:lstStyle/>
          <a:p>
            <a:pPr>
              <a:defRPr/>
            </a:pPr>
            <a:r>
              <a:rPr dirty="0"/>
              <a:t>Training</a:t>
            </a:r>
          </a:p>
        </p:txBody>
      </p:sp>
      <p:sp>
        <p:nvSpPr>
          <p:cNvPr id="3" name="Content Placeholder 2"/>
          <p:cNvSpPr>
            <a:spLocks noGrp="1"/>
          </p:cNvSpPr>
          <p:nvPr>
            <p:ph idx="1"/>
          </p:nvPr>
        </p:nvSpPr>
        <p:spPr>
          <a:xfrm>
            <a:off x="586627" y="1764225"/>
            <a:ext cx="7886700" cy="3263504"/>
          </a:xfrm>
        </p:spPr>
        <p:txBody>
          <a:bodyPr>
            <a:normAutofit/>
          </a:bodyPr>
          <a:lstStyle/>
          <a:p>
            <a:pPr>
              <a:defRPr/>
            </a:pPr>
            <a:r>
              <a:rPr sz="1500" dirty="0"/>
              <a:t>Step </a:t>
            </a:r>
            <a:r>
              <a:rPr lang="en-US" sz="1500" dirty="0"/>
              <a:t>8</a:t>
            </a:r>
            <a:r>
              <a:rPr sz="1500" dirty="0" smtClean="0"/>
              <a:t>:</a:t>
            </a:r>
            <a:r>
              <a:rPr lang="en-US" sz="1500" dirty="0" smtClean="0"/>
              <a:t> </a:t>
            </a:r>
            <a:r>
              <a:rPr lang="en-US" sz="1500" dirty="0"/>
              <a:t>Churn Motives (Cluster_0)</a:t>
            </a:r>
            <a:endParaRPr sz="1500" dirty="0"/>
          </a:p>
        </p:txBody>
      </p:sp>
      <p:graphicFrame>
        <p:nvGraphicFramePr>
          <p:cNvPr id="4" name="Table 3"/>
          <p:cNvGraphicFramePr>
            <a:graphicFrameLocks noGrp="1"/>
          </p:cNvGraphicFramePr>
          <p:nvPr>
            <p:extLst/>
          </p:nvPr>
        </p:nvGraphicFramePr>
        <p:xfrm>
          <a:off x="197514" y="2132856"/>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dirty="0">
                          <a:solidFill>
                            <a:srgbClr val="000000"/>
                          </a:solidFill>
                          <a:effectLst/>
                          <a:latin typeface="Calibri"/>
                        </a:rPr>
                        <a:t>Cluster_0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count_date_charge_m6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0.310128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no_ic_sms_wfld_w_1_sin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0.221237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no_og_call_pod4_vog_m3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0.104748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no_og_sms_daytype_wd_sog_m6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0.101991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stddev_pop_basic_m2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0.098934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no_of_ic_call_wfld_w_1_vic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0.096735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count_vas_basic_m2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0.081468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count_distinct_from_phone_number_sin_m6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0.080259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avg_basic_m6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0.079227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7" name="Straight Arrow Connector 6"/>
          <p:cNvCxnSpPr/>
          <p:nvPr/>
        </p:nvCxnSpPr>
        <p:spPr>
          <a:xfrm flipH="1">
            <a:off x="4031940" y="1052736"/>
            <a:ext cx="1080120" cy="0"/>
          </a:xfrm>
          <a:prstGeom prst="straightConnector1">
            <a:avLst/>
          </a:prstGeom>
          <a:ln w="1905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74078" y="944724"/>
            <a:ext cx="2356158" cy="300082"/>
          </a:xfrm>
          <a:prstGeom prst="rect">
            <a:avLst/>
          </a:prstGeom>
          <a:noFill/>
        </p:spPr>
        <p:txBody>
          <a:bodyPr wrap="none" rtlCol="0">
            <a:spAutoFit/>
          </a:bodyPr>
          <a:lstStyle/>
          <a:p>
            <a:r>
              <a:rPr lang="en-US" sz="1350" dirty="0"/>
              <a:t>Increasing Risk Rating of Churn</a:t>
            </a:r>
          </a:p>
        </p:txBody>
      </p:sp>
      <p:sp>
        <p:nvSpPr>
          <p:cNvPr id="9" name="TextBox 8"/>
          <p:cNvSpPr txBox="1"/>
          <p:nvPr/>
        </p:nvSpPr>
        <p:spPr>
          <a:xfrm>
            <a:off x="4463988" y="5730057"/>
            <a:ext cx="3528402" cy="300082"/>
          </a:xfrm>
          <a:prstGeom prst="rect">
            <a:avLst/>
          </a:prstGeom>
          <a:noFill/>
        </p:spPr>
        <p:txBody>
          <a:bodyPr wrap="none" rtlCol="0">
            <a:spAutoFit/>
          </a:bodyPr>
          <a:lstStyle/>
          <a:p>
            <a:r>
              <a:rPr lang="en-US" sz="1350" dirty="0"/>
              <a:t>Discretized no_ic_sms_wfld_w_1_sin Segments</a:t>
            </a:r>
          </a:p>
        </p:txBody>
      </p:sp>
      <p:pic>
        <p:nvPicPr>
          <p:cNvPr id="5" name="Picture 4"/>
          <p:cNvPicPr>
            <a:picLocks noChangeAspect="1"/>
          </p:cNvPicPr>
          <p:nvPr/>
        </p:nvPicPr>
        <p:blipFill>
          <a:blip r:embed="rId3"/>
          <a:stretch>
            <a:fillRect/>
          </a:stretch>
        </p:blipFill>
        <p:spPr>
          <a:xfrm>
            <a:off x="4301970" y="1160748"/>
            <a:ext cx="4238456" cy="4590510"/>
          </a:xfrm>
          <a:prstGeom prst="rect">
            <a:avLst/>
          </a:prstGeom>
        </p:spPr>
      </p:pic>
      <p:sp>
        <p:nvSpPr>
          <p:cNvPr id="10" name="TextBox 9"/>
          <p:cNvSpPr txBox="1"/>
          <p:nvPr/>
        </p:nvSpPr>
        <p:spPr bwMode="auto">
          <a:xfrm>
            <a:off x="899592" y="4887162"/>
            <a:ext cx="3164969" cy="300082"/>
          </a:xfrm>
          <a:prstGeom prst="rect">
            <a:avLst/>
          </a:prstGeom>
          <a:noFill/>
        </p:spPr>
        <p:txBody>
          <a:bodyPr wrap="none" rtlCol="0">
            <a:spAutoFit/>
          </a:bodyPr>
          <a:lstStyle/>
          <a:p>
            <a:r>
              <a:rPr lang="en-US" sz="1350" dirty="0"/>
              <a:t>* Select no_ic_sms_wfld_w_1_sin &lt;= 3.5   </a:t>
            </a:r>
          </a:p>
        </p:txBody>
      </p:sp>
    </p:spTree>
    <p:extLst>
      <p:ext uri="{BB962C8B-B14F-4D97-AF65-F5344CB8AC3E}">
        <p14:creationId xmlns:p14="http://schemas.microsoft.com/office/powerpoint/2010/main" val="30372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a:xfrm>
            <a:off x="586627" y="963004"/>
            <a:ext cx="7886700" cy="994172"/>
          </a:xfrm>
        </p:spPr>
        <p:txBody>
          <a:bodyPr/>
          <a:lstStyle/>
          <a:p>
            <a:pPr>
              <a:defRPr/>
            </a:pPr>
            <a:r>
              <a:rPr dirty="0"/>
              <a:t>Training</a:t>
            </a:r>
          </a:p>
        </p:txBody>
      </p:sp>
      <p:sp>
        <p:nvSpPr>
          <p:cNvPr id="3" name="Content Placeholder 2"/>
          <p:cNvSpPr>
            <a:spLocks noGrp="1"/>
          </p:cNvSpPr>
          <p:nvPr>
            <p:ph idx="1"/>
          </p:nvPr>
        </p:nvSpPr>
        <p:spPr>
          <a:xfrm>
            <a:off x="586627" y="1764225"/>
            <a:ext cx="7886700" cy="3263504"/>
          </a:xfrm>
        </p:spPr>
        <p:txBody>
          <a:bodyPr>
            <a:normAutofit/>
          </a:bodyPr>
          <a:lstStyle/>
          <a:p>
            <a:pPr>
              <a:defRPr/>
            </a:pPr>
            <a:r>
              <a:rPr sz="1500" dirty="0"/>
              <a:t>Step </a:t>
            </a:r>
            <a:r>
              <a:rPr lang="en-US" sz="1500" dirty="0"/>
              <a:t>8</a:t>
            </a:r>
            <a:r>
              <a:rPr sz="1500" dirty="0" smtClean="0"/>
              <a:t>:</a:t>
            </a:r>
            <a:r>
              <a:rPr lang="en-US" sz="1500" dirty="0" smtClean="0"/>
              <a:t> </a:t>
            </a:r>
            <a:r>
              <a:rPr lang="en-US" sz="1500" dirty="0"/>
              <a:t>Churn Motives (Cluster_0)</a:t>
            </a:r>
            <a:endParaRPr sz="1500" dirty="0"/>
          </a:p>
        </p:txBody>
      </p:sp>
      <p:graphicFrame>
        <p:nvGraphicFramePr>
          <p:cNvPr id="4" name="Table 3"/>
          <p:cNvGraphicFramePr>
            <a:graphicFrameLocks noGrp="1"/>
          </p:cNvGraphicFramePr>
          <p:nvPr>
            <p:extLst/>
          </p:nvPr>
        </p:nvGraphicFramePr>
        <p:xfrm>
          <a:off x="197514" y="2132856"/>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dirty="0">
                          <a:solidFill>
                            <a:srgbClr val="000000"/>
                          </a:solidFill>
                          <a:effectLst/>
                          <a:latin typeface="Calibri"/>
                        </a:rPr>
                        <a:t>Cluster_0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count_date_charge_m6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0.310128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no_ic_sms_wfld_w_1_sin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0.221237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no_og_call_pod4_vog_m3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0.104748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no_og_sms_daytype_wd_sog_m6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0.101991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stddev_pop_basic_m2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0.098934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no_of_ic_call_wfld_w_1_vic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0.096735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count_vas_basic_m2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0.081468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count_distinct_from_phone_number_sin_m6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0.080259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avg_basic_m6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0.079227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7" name="Straight Arrow Connector 6"/>
          <p:cNvCxnSpPr/>
          <p:nvPr/>
        </p:nvCxnSpPr>
        <p:spPr>
          <a:xfrm flipH="1">
            <a:off x="4031940" y="1052736"/>
            <a:ext cx="1080120" cy="0"/>
          </a:xfrm>
          <a:prstGeom prst="straightConnector1">
            <a:avLst/>
          </a:prstGeom>
          <a:ln w="1905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74078" y="944724"/>
            <a:ext cx="2356158" cy="300082"/>
          </a:xfrm>
          <a:prstGeom prst="rect">
            <a:avLst/>
          </a:prstGeom>
          <a:noFill/>
        </p:spPr>
        <p:txBody>
          <a:bodyPr wrap="none" rtlCol="0">
            <a:spAutoFit/>
          </a:bodyPr>
          <a:lstStyle/>
          <a:p>
            <a:r>
              <a:rPr lang="en-US" sz="1350" dirty="0"/>
              <a:t>Increasing Risk Rating of Churn</a:t>
            </a:r>
          </a:p>
        </p:txBody>
      </p:sp>
      <p:sp>
        <p:nvSpPr>
          <p:cNvPr id="9" name="TextBox 8"/>
          <p:cNvSpPr txBox="1"/>
          <p:nvPr/>
        </p:nvSpPr>
        <p:spPr>
          <a:xfrm>
            <a:off x="4463989" y="5730057"/>
            <a:ext cx="3584443" cy="300082"/>
          </a:xfrm>
          <a:prstGeom prst="rect">
            <a:avLst/>
          </a:prstGeom>
          <a:noFill/>
        </p:spPr>
        <p:txBody>
          <a:bodyPr wrap="none" rtlCol="0">
            <a:spAutoFit/>
          </a:bodyPr>
          <a:lstStyle/>
          <a:p>
            <a:r>
              <a:rPr lang="en-US" sz="1350" dirty="0"/>
              <a:t>Discretized no_og_call_pod4_vog_m3 Segments</a:t>
            </a:r>
          </a:p>
        </p:txBody>
      </p:sp>
      <p:pic>
        <p:nvPicPr>
          <p:cNvPr id="6" name="Picture 5"/>
          <p:cNvPicPr>
            <a:picLocks noChangeAspect="1"/>
          </p:cNvPicPr>
          <p:nvPr/>
        </p:nvPicPr>
        <p:blipFill>
          <a:blip r:embed="rId3"/>
          <a:stretch>
            <a:fillRect/>
          </a:stretch>
        </p:blipFill>
        <p:spPr>
          <a:xfrm>
            <a:off x="4193958" y="1214754"/>
            <a:ext cx="4218227" cy="4545856"/>
          </a:xfrm>
          <a:prstGeom prst="rect">
            <a:avLst/>
          </a:prstGeom>
        </p:spPr>
      </p:pic>
    </p:spTree>
    <p:extLst>
      <p:ext uri="{BB962C8B-B14F-4D97-AF65-F5344CB8AC3E}">
        <p14:creationId xmlns:p14="http://schemas.microsoft.com/office/powerpoint/2010/main" val="1870990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a:xfrm>
            <a:off x="586627" y="963004"/>
            <a:ext cx="7886700" cy="994172"/>
          </a:xfrm>
        </p:spPr>
        <p:txBody>
          <a:bodyPr/>
          <a:lstStyle/>
          <a:p>
            <a:pPr>
              <a:defRPr/>
            </a:pPr>
            <a:r>
              <a:rPr dirty="0"/>
              <a:t>Training</a:t>
            </a:r>
          </a:p>
        </p:txBody>
      </p:sp>
      <p:sp>
        <p:nvSpPr>
          <p:cNvPr id="3" name="Content Placeholder 2"/>
          <p:cNvSpPr>
            <a:spLocks noGrp="1"/>
          </p:cNvSpPr>
          <p:nvPr>
            <p:ph idx="1"/>
          </p:nvPr>
        </p:nvSpPr>
        <p:spPr>
          <a:xfrm>
            <a:off x="586627" y="1764225"/>
            <a:ext cx="7886700" cy="3263504"/>
          </a:xfrm>
        </p:spPr>
        <p:txBody>
          <a:bodyPr>
            <a:normAutofit/>
          </a:bodyPr>
          <a:lstStyle/>
          <a:p>
            <a:pPr>
              <a:defRPr/>
            </a:pPr>
            <a:r>
              <a:rPr sz="1500" dirty="0"/>
              <a:t>Step </a:t>
            </a:r>
            <a:r>
              <a:rPr lang="en-US" sz="1500" dirty="0"/>
              <a:t>8</a:t>
            </a:r>
            <a:r>
              <a:rPr sz="1500" dirty="0" smtClean="0"/>
              <a:t>:</a:t>
            </a:r>
            <a:r>
              <a:rPr lang="en-US" sz="1500" dirty="0" smtClean="0"/>
              <a:t> </a:t>
            </a:r>
            <a:r>
              <a:rPr lang="en-US" sz="1500" dirty="0"/>
              <a:t>Churn Motives (Cluster_0)</a:t>
            </a:r>
            <a:endParaRPr sz="1500" dirty="0"/>
          </a:p>
        </p:txBody>
      </p:sp>
      <p:graphicFrame>
        <p:nvGraphicFramePr>
          <p:cNvPr id="4" name="Table 3"/>
          <p:cNvGraphicFramePr>
            <a:graphicFrameLocks noGrp="1"/>
          </p:cNvGraphicFramePr>
          <p:nvPr>
            <p:extLst/>
          </p:nvPr>
        </p:nvGraphicFramePr>
        <p:xfrm>
          <a:off x="197514" y="2132856"/>
          <a:ext cx="3200400" cy="1760220"/>
        </p:xfrm>
        <a:graphic>
          <a:graphicData uri="http://schemas.openxmlformats.org/drawingml/2006/table">
            <a:tbl>
              <a:tblPr/>
              <a:tblGrid>
                <a:gridCol w="2190750"/>
                <a:gridCol w="1009650"/>
              </a:tblGrid>
              <a:tr h="146685">
                <a:tc>
                  <a:txBody>
                    <a:bodyPr/>
                    <a:lstStyle/>
                    <a:p>
                      <a:pPr algn="l" fontAlgn="b"/>
                      <a:r>
                        <a:rPr lang="en-US" sz="900" b="0" i="0" u="none" strike="noStrike" dirty="0">
                          <a:solidFill>
                            <a:srgbClr val="000000"/>
                          </a:solidFill>
                          <a:effectLst/>
                          <a:latin typeface="Calibri"/>
                        </a:rPr>
                        <a:t>Cluster_0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Relative Importance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no_of_call_wfld_w_1_vog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count_date_charge_m6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0.310128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no_ic_sms_wfld_w_1_sin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0.221237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no_og_call_pod4_vog_m3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0.104748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no_og_sms_daytype_wd_sog_m6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0.101991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stddev_pop_basic_m2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0.098934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no_of_ic_call_wfld_w_1_vic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0.096735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count_vas_basic_m2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0.081468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a:solidFill>
                            <a:srgbClr val="000000"/>
                          </a:solidFill>
                          <a:effectLst/>
                          <a:latin typeface="Calibri"/>
                        </a:rPr>
                        <a:t>count_distinct_from_phone_number_sin_m6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a:rPr>
                        <a:t>0.080259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685">
                <a:tc>
                  <a:txBody>
                    <a:bodyPr/>
                    <a:lstStyle/>
                    <a:p>
                      <a:pPr algn="l" fontAlgn="b"/>
                      <a:r>
                        <a:rPr lang="en-US" sz="900" b="0" i="0" u="none" strike="noStrike" dirty="0">
                          <a:solidFill>
                            <a:srgbClr val="000000"/>
                          </a:solidFill>
                          <a:effectLst/>
                          <a:latin typeface="Calibri"/>
                        </a:rPr>
                        <a:t>avg_basic_m6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a:rPr>
                        <a:t>0.079227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7" name="Straight Arrow Connector 6"/>
          <p:cNvCxnSpPr/>
          <p:nvPr/>
        </p:nvCxnSpPr>
        <p:spPr>
          <a:xfrm flipH="1">
            <a:off x="4031940" y="1052736"/>
            <a:ext cx="1080120" cy="0"/>
          </a:xfrm>
          <a:prstGeom prst="straightConnector1">
            <a:avLst/>
          </a:prstGeom>
          <a:ln w="1905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74078" y="944724"/>
            <a:ext cx="2356158" cy="300082"/>
          </a:xfrm>
          <a:prstGeom prst="rect">
            <a:avLst/>
          </a:prstGeom>
          <a:noFill/>
        </p:spPr>
        <p:txBody>
          <a:bodyPr wrap="none" rtlCol="0">
            <a:spAutoFit/>
          </a:bodyPr>
          <a:lstStyle/>
          <a:p>
            <a:r>
              <a:rPr lang="en-US" sz="1350" dirty="0"/>
              <a:t>Increasing Risk Rating of Churn</a:t>
            </a:r>
          </a:p>
        </p:txBody>
      </p:sp>
      <p:sp>
        <p:nvSpPr>
          <p:cNvPr id="9" name="TextBox 8"/>
          <p:cNvSpPr txBox="1"/>
          <p:nvPr/>
        </p:nvSpPr>
        <p:spPr>
          <a:xfrm>
            <a:off x="4463988" y="5730057"/>
            <a:ext cx="4114140" cy="300082"/>
          </a:xfrm>
          <a:prstGeom prst="rect">
            <a:avLst/>
          </a:prstGeom>
          <a:noFill/>
        </p:spPr>
        <p:txBody>
          <a:bodyPr wrap="none" rtlCol="0">
            <a:spAutoFit/>
          </a:bodyPr>
          <a:lstStyle/>
          <a:p>
            <a:r>
              <a:rPr lang="en-US" sz="1350" dirty="0"/>
              <a:t>Discretized no_og_sms_daytype_wd_sog_m6 Segments</a:t>
            </a:r>
          </a:p>
        </p:txBody>
      </p:sp>
      <p:pic>
        <p:nvPicPr>
          <p:cNvPr id="5" name="Picture 4"/>
          <p:cNvPicPr>
            <a:picLocks noChangeAspect="1"/>
          </p:cNvPicPr>
          <p:nvPr/>
        </p:nvPicPr>
        <p:blipFill>
          <a:blip r:embed="rId3"/>
          <a:stretch>
            <a:fillRect/>
          </a:stretch>
        </p:blipFill>
        <p:spPr>
          <a:xfrm>
            <a:off x="4355976" y="1214754"/>
            <a:ext cx="4274914" cy="4569972"/>
          </a:xfrm>
          <a:prstGeom prst="rect">
            <a:avLst/>
          </a:prstGeom>
        </p:spPr>
      </p:pic>
    </p:spTree>
    <p:extLst>
      <p:ext uri="{BB962C8B-B14F-4D97-AF65-F5344CB8AC3E}">
        <p14:creationId xmlns:p14="http://schemas.microsoft.com/office/powerpoint/2010/main" val="1702901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smtClean="0"/>
              <a:t>2. </a:t>
            </a:r>
            <a:r>
              <a:rPr lang="en-US" sz="3000" b="1" dirty="0" err="1" smtClean="0"/>
              <a:t>Voice_ic</a:t>
            </a:r>
            <a:endParaRPr lang="en-US" sz="3000" b="1" dirty="0"/>
          </a:p>
        </p:txBody>
      </p:sp>
      <p:sp>
        <p:nvSpPr>
          <p:cNvPr id="3" name="Content Placeholder 2"/>
          <p:cNvSpPr>
            <a:spLocks noGrp="1"/>
          </p:cNvSpPr>
          <p:nvPr>
            <p:ph idx="1"/>
          </p:nvPr>
        </p:nvSpPr>
        <p:spPr>
          <a:xfrm>
            <a:off x="628650" y="1063624"/>
            <a:ext cx="7886700" cy="5451475"/>
          </a:xfrm>
        </p:spPr>
        <p:txBody>
          <a:bodyPr>
            <a:normAutofit/>
          </a:bodyPr>
          <a:lstStyle/>
          <a:p>
            <a:r>
              <a:rPr lang="en-US" sz="2000" dirty="0" smtClean="0"/>
              <a:t>Raw info: Details of each and every </a:t>
            </a:r>
            <a:r>
              <a:rPr lang="en-US" sz="2000" dirty="0" err="1" smtClean="0"/>
              <a:t>ic</a:t>
            </a:r>
            <a:r>
              <a:rPr lang="en-US" sz="2000" dirty="0" smtClean="0"/>
              <a:t> call</a:t>
            </a:r>
          </a:p>
          <a:p>
            <a:r>
              <a:rPr lang="en-US" sz="2000" dirty="0" smtClean="0"/>
              <a:t>Tags: POD, </a:t>
            </a:r>
            <a:r>
              <a:rPr lang="en-US" sz="2000" dirty="0" err="1" smtClean="0"/>
              <a:t>Daytype</a:t>
            </a:r>
            <a:r>
              <a:rPr lang="en-US" sz="2000" dirty="0" smtClean="0"/>
              <a:t>, location (province &amp; district), </a:t>
            </a:r>
            <a:r>
              <a:rPr lang="en-US" sz="2000" dirty="0" err="1" smtClean="0"/>
              <a:t>ic_call_from</a:t>
            </a:r>
            <a:r>
              <a:rPr lang="en-US" sz="2000" dirty="0" smtClean="0"/>
              <a:t>, </a:t>
            </a:r>
            <a:r>
              <a:rPr lang="en-US" sz="2000" dirty="0" err="1" smtClean="0"/>
              <a:t>QualityCall</a:t>
            </a:r>
            <a:r>
              <a:rPr lang="en-US" sz="2000" dirty="0" smtClean="0"/>
              <a:t>, </a:t>
            </a:r>
            <a:r>
              <a:rPr lang="en-US" sz="2000" dirty="0" err="1" smtClean="0"/>
              <a:t>WeeksBeforeLastDate</a:t>
            </a:r>
            <a:endParaRPr lang="en-US" sz="2000" dirty="0"/>
          </a:p>
          <a:p>
            <a:r>
              <a:rPr lang="en-US" sz="2000" dirty="0" smtClean="0"/>
              <a:t>Features generated: </a:t>
            </a:r>
          </a:p>
          <a:p>
            <a:pPr marL="800100" lvl="1" indent="-342900">
              <a:buFont typeface="+mj-lt"/>
              <a:buAutoNum type="arabicPeriod"/>
            </a:pPr>
            <a:r>
              <a:rPr lang="en-US" sz="1600" dirty="0"/>
              <a:t>N</a:t>
            </a:r>
            <a:r>
              <a:rPr lang="en-US" sz="1600" dirty="0" smtClean="0"/>
              <a:t>umber of calls overall</a:t>
            </a:r>
          </a:p>
          <a:p>
            <a:pPr marL="800100" lvl="1" indent="-342900">
              <a:buFont typeface="+mj-lt"/>
              <a:buAutoNum type="arabicPeriod"/>
            </a:pPr>
            <a:r>
              <a:rPr lang="en-US" sz="1600" dirty="0" smtClean="0"/>
              <a:t>Total call duration overall</a:t>
            </a:r>
          </a:p>
          <a:p>
            <a:pPr marL="800100" lvl="1" indent="-342900">
              <a:buFont typeface="+mj-lt"/>
              <a:buAutoNum type="arabicPeriod"/>
            </a:pPr>
            <a:r>
              <a:rPr lang="en-US" sz="1600" dirty="0" smtClean="0"/>
              <a:t>Average call duration</a:t>
            </a:r>
          </a:p>
          <a:p>
            <a:pPr marL="800100" lvl="1" indent="-342900">
              <a:buFont typeface="+mj-lt"/>
              <a:buAutoNum type="arabicPeriod"/>
            </a:pPr>
            <a:r>
              <a:rPr lang="en-US" sz="1600" dirty="0" smtClean="0"/>
              <a:t>No. of distinct </a:t>
            </a:r>
            <a:r>
              <a:rPr lang="en-US" sz="1600" dirty="0" err="1" smtClean="0"/>
              <a:t>from_phone_num</a:t>
            </a:r>
            <a:endParaRPr lang="en-US" sz="1600" dirty="0" smtClean="0"/>
          </a:p>
          <a:p>
            <a:pPr marL="800100" lvl="1" indent="-342900">
              <a:buFont typeface="+mj-lt"/>
              <a:buAutoNum type="arabicPeriod"/>
            </a:pPr>
            <a:r>
              <a:rPr lang="en-US" sz="1600" dirty="0" smtClean="0"/>
              <a:t>Total call duration by POD</a:t>
            </a:r>
          </a:p>
          <a:p>
            <a:pPr marL="800100" lvl="1" indent="-342900">
              <a:buFont typeface="+mj-lt"/>
              <a:buAutoNum type="arabicPeriod"/>
            </a:pPr>
            <a:r>
              <a:rPr lang="en-US" sz="1600" dirty="0" smtClean="0"/>
              <a:t>Max call duration by POD</a:t>
            </a:r>
          </a:p>
          <a:p>
            <a:pPr marL="800100" lvl="1" indent="-342900">
              <a:buFont typeface="+mj-lt"/>
              <a:buAutoNum type="arabicPeriod"/>
            </a:pPr>
            <a:r>
              <a:rPr lang="en-US" sz="1600" dirty="0" err="1" smtClean="0"/>
              <a:t>Avg</a:t>
            </a:r>
            <a:r>
              <a:rPr lang="en-US" sz="1600" dirty="0" smtClean="0"/>
              <a:t> call duration by POD</a:t>
            </a:r>
          </a:p>
          <a:p>
            <a:pPr marL="800100" lvl="1" indent="-342900">
              <a:buFont typeface="+mj-lt"/>
              <a:buAutoNum type="arabicPeriod"/>
            </a:pPr>
            <a:r>
              <a:rPr lang="en-US" sz="1600" dirty="0" smtClean="0"/>
              <a:t>No. of call by POD</a:t>
            </a:r>
          </a:p>
        </p:txBody>
      </p:sp>
      <p:sp>
        <p:nvSpPr>
          <p:cNvPr id="4" name="Rectangle 3"/>
          <p:cNvSpPr/>
          <p:nvPr/>
        </p:nvSpPr>
        <p:spPr>
          <a:xfrm>
            <a:off x="4076700" y="2397949"/>
            <a:ext cx="4572000" cy="2062103"/>
          </a:xfrm>
          <a:prstGeom prst="rect">
            <a:avLst/>
          </a:prstGeom>
        </p:spPr>
        <p:txBody>
          <a:bodyPr>
            <a:spAutoFit/>
          </a:bodyPr>
          <a:lstStyle/>
          <a:p>
            <a:pPr marL="800100" lvl="1" indent="-342900">
              <a:buFont typeface="+mj-lt"/>
              <a:buAutoNum type="arabicPeriod" startAt="9"/>
            </a:pPr>
            <a:r>
              <a:rPr lang="en-US" sz="1600" dirty="0" smtClean="0"/>
              <a:t>No. of call by </a:t>
            </a:r>
            <a:r>
              <a:rPr lang="en-US" sz="1600" dirty="0" err="1" smtClean="0"/>
              <a:t>QualityCall</a:t>
            </a:r>
            <a:endParaRPr lang="en-US" sz="1600" dirty="0" smtClean="0"/>
          </a:p>
          <a:p>
            <a:pPr marL="800100" lvl="1" indent="-342900">
              <a:buFont typeface="+mj-lt"/>
              <a:buAutoNum type="arabicPeriod" startAt="9"/>
            </a:pPr>
            <a:r>
              <a:rPr lang="en-US" sz="1600" dirty="0" err="1" smtClean="0"/>
              <a:t>Avg</a:t>
            </a:r>
            <a:r>
              <a:rPr lang="en-US" sz="1600" dirty="0" smtClean="0"/>
              <a:t> call duration by </a:t>
            </a:r>
            <a:r>
              <a:rPr lang="en-US" sz="1600" dirty="0" err="1" smtClean="0"/>
              <a:t>QualityCall</a:t>
            </a:r>
            <a:endParaRPr lang="en-US" sz="1600" dirty="0" smtClean="0"/>
          </a:p>
          <a:p>
            <a:pPr marL="800100" lvl="1" indent="-342900">
              <a:buFont typeface="+mj-lt"/>
              <a:buAutoNum type="arabicPeriod" startAt="9"/>
            </a:pPr>
            <a:r>
              <a:rPr lang="en-US" sz="1600" dirty="0" smtClean="0"/>
              <a:t>No. of call by </a:t>
            </a:r>
            <a:r>
              <a:rPr lang="en-US" sz="1600" dirty="0" err="1" smtClean="0"/>
              <a:t>ic_call_from</a:t>
            </a:r>
            <a:endParaRPr lang="en-US" sz="1600" dirty="0" smtClean="0"/>
          </a:p>
          <a:p>
            <a:pPr marL="800100" lvl="1" indent="-342900">
              <a:buFont typeface="+mj-lt"/>
              <a:buAutoNum type="arabicPeriod" startAt="9"/>
            </a:pPr>
            <a:r>
              <a:rPr lang="en-US" sz="1600" dirty="0" err="1" smtClean="0"/>
              <a:t>Avg</a:t>
            </a:r>
            <a:r>
              <a:rPr lang="en-US" sz="1600" dirty="0" smtClean="0"/>
              <a:t> call duration by </a:t>
            </a:r>
            <a:r>
              <a:rPr lang="en-US" sz="1600" dirty="0" err="1" smtClean="0"/>
              <a:t>ic_call_from</a:t>
            </a:r>
            <a:endParaRPr lang="en-US" sz="1600" dirty="0" smtClean="0"/>
          </a:p>
          <a:p>
            <a:pPr marL="800100" lvl="1" indent="-342900">
              <a:buFont typeface="+mj-lt"/>
              <a:buAutoNum type="arabicPeriod" startAt="9"/>
            </a:pPr>
            <a:r>
              <a:rPr lang="en-US" sz="1600" dirty="0" smtClean="0"/>
              <a:t>No. of call by </a:t>
            </a:r>
            <a:r>
              <a:rPr lang="en-US" sz="1600" dirty="0" err="1" smtClean="0"/>
              <a:t>Daytype</a:t>
            </a:r>
            <a:endParaRPr lang="en-US" sz="1600" dirty="0" smtClean="0"/>
          </a:p>
          <a:p>
            <a:pPr marL="800100" lvl="1" indent="-342900">
              <a:buFont typeface="+mj-lt"/>
              <a:buAutoNum type="arabicPeriod" startAt="9"/>
            </a:pPr>
            <a:r>
              <a:rPr lang="en-US" sz="1600" dirty="0" err="1" smtClean="0"/>
              <a:t>Avg</a:t>
            </a:r>
            <a:r>
              <a:rPr lang="en-US" sz="1600" dirty="0" smtClean="0"/>
              <a:t> call duration by </a:t>
            </a:r>
            <a:r>
              <a:rPr lang="en-US" sz="1600" dirty="0" err="1" smtClean="0"/>
              <a:t>Daytype</a:t>
            </a:r>
            <a:endParaRPr lang="en-US" sz="1600" dirty="0" smtClean="0"/>
          </a:p>
          <a:p>
            <a:pPr marL="800100" lvl="1" indent="-342900">
              <a:buFont typeface="+mj-lt"/>
              <a:buAutoNum type="arabicPeriod" startAt="9"/>
            </a:pPr>
            <a:r>
              <a:rPr lang="en-US" sz="1600" dirty="0" smtClean="0"/>
              <a:t>No. of call by </a:t>
            </a:r>
            <a:r>
              <a:rPr lang="en-US" sz="1600" dirty="0" err="1" smtClean="0"/>
              <a:t>wfld</a:t>
            </a:r>
            <a:endParaRPr lang="en-US" sz="1600" dirty="0" smtClean="0"/>
          </a:p>
          <a:p>
            <a:pPr marL="800100" lvl="1" indent="-342900">
              <a:buFont typeface="+mj-lt"/>
              <a:buAutoNum type="arabicPeriod" startAt="9"/>
            </a:pPr>
            <a:r>
              <a:rPr lang="en-US" sz="1600" dirty="0" err="1" smtClean="0"/>
              <a:t>Avg</a:t>
            </a:r>
            <a:r>
              <a:rPr lang="en-US" sz="1600" dirty="0" smtClean="0"/>
              <a:t> call duration by </a:t>
            </a:r>
            <a:r>
              <a:rPr lang="en-US" sz="1600" dirty="0" err="1" smtClean="0"/>
              <a:t>wfld</a:t>
            </a:r>
            <a:endParaRPr lang="en-US" sz="1600" dirty="0" smtClean="0"/>
          </a:p>
        </p:txBody>
      </p:sp>
    </p:spTree>
    <p:extLst>
      <p:ext uri="{BB962C8B-B14F-4D97-AF65-F5344CB8AC3E}">
        <p14:creationId xmlns:p14="http://schemas.microsoft.com/office/powerpoint/2010/main" val="17044479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04925"/>
            <a:ext cx="7886700" cy="4351338"/>
          </a:xfrm>
        </p:spPr>
        <p:txBody>
          <a:bodyPr>
            <a:normAutofit/>
          </a:bodyPr>
          <a:lstStyle/>
          <a:p>
            <a:r>
              <a:rPr lang="en-US" sz="2200" dirty="0" smtClean="0"/>
              <a:t>Beyond the analysis of ‘selected’ attributes in previous slides, can go back to the full profile of the churning subs.</a:t>
            </a:r>
          </a:p>
          <a:p>
            <a:r>
              <a:rPr lang="en-US" sz="2200" dirty="0" smtClean="0"/>
              <a:t>Cluster helps understand customer’s profile, can target churning subs from different cluster differently</a:t>
            </a:r>
          </a:p>
          <a:p>
            <a:r>
              <a:rPr lang="en-US" sz="2200" dirty="0" smtClean="0"/>
              <a:t>However, not every ‘reason’ of churn can be identified, e.g. features like competitors have lower pricing, browsed competitor webpage, close friends switched telco, changing job, etc. are not captured in raw data and FG.</a:t>
            </a:r>
          </a:p>
        </p:txBody>
      </p:sp>
      <p:sp>
        <p:nvSpPr>
          <p:cNvPr id="4" name="TextBox 3"/>
          <p:cNvSpPr txBox="1"/>
          <p:nvPr/>
        </p:nvSpPr>
        <p:spPr>
          <a:xfrm>
            <a:off x="628650" y="355600"/>
            <a:ext cx="6296980" cy="553998"/>
          </a:xfrm>
          <a:prstGeom prst="rect">
            <a:avLst/>
          </a:prstGeom>
          <a:noFill/>
        </p:spPr>
        <p:txBody>
          <a:bodyPr wrap="none" rtlCol="0">
            <a:spAutoFit/>
          </a:bodyPr>
          <a:lstStyle/>
          <a:p>
            <a:r>
              <a:rPr lang="en-US" sz="3000" dirty="0" smtClean="0"/>
              <a:t>Understanding why subscribers churn?</a:t>
            </a:r>
            <a:endParaRPr lang="en-US" sz="3000" dirty="0"/>
          </a:p>
        </p:txBody>
      </p:sp>
    </p:spTree>
    <p:extLst>
      <p:ext uri="{BB962C8B-B14F-4D97-AF65-F5344CB8AC3E}">
        <p14:creationId xmlns:p14="http://schemas.microsoft.com/office/powerpoint/2010/main" val="2095518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Content Placeholder 4294967294"/>
          <p:cNvSpPr>
            <a:spLocks noGrp="1"/>
          </p:cNvSpPr>
          <p:nvPr>
            <p:ph type="title"/>
          </p:nvPr>
        </p:nvSpPr>
        <p:spPr>
          <a:xfrm>
            <a:off x="586627" y="247386"/>
            <a:ext cx="7886700" cy="994172"/>
          </a:xfrm>
        </p:spPr>
        <p:txBody>
          <a:bodyPr>
            <a:normAutofit/>
          </a:bodyPr>
          <a:lstStyle/>
          <a:p>
            <a:pPr>
              <a:defRPr/>
            </a:pPr>
            <a:r>
              <a:rPr sz="3000" dirty="0" smtClean="0">
                <a:latin typeface="Calibri" charset="0"/>
                <a:ea typeface="Calibri" charset="0"/>
                <a:cs typeface="Calibri" charset="0"/>
              </a:rPr>
              <a:t>Scoring</a:t>
            </a:r>
            <a:r>
              <a:rPr lang="en-US" sz="3000" dirty="0" smtClean="0">
                <a:latin typeface="Calibri" charset="0"/>
                <a:ea typeface="Calibri" charset="0"/>
                <a:cs typeface="Calibri" charset="0"/>
              </a:rPr>
              <a:t> May-Oct’16 Subscribers</a:t>
            </a:r>
            <a:endParaRPr sz="3000" dirty="0">
              <a:latin typeface="Calibri" charset="0"/>
              <a:ea typeface="Calibri" charset="0"/>
              <a:cs typeface="Calibri" charset="0"/>
            </a:endParaRPr>
          </a:p>
        </p:txBody>
      </p:sp>
      <p:sp>
        <p:nvSpPr>
          <p:cNvPr id="3" name="Content Placeholder 2"/>
          <p:cNvSpPr>
            <a:spLocks noGrp="1"/>
          </p:cNvSpPr>
          <p:nvPr>
            <p:ph idx="1"/>
          </p:nvPr>
        </p:nvSpPr>
        <p:spPr>
          <a:xfrm>
            <a:off x="586627" y="1241558"/>
            <a:ext cx="7886700" cy="3263504"/>
          </a:xfrm>
        </p:spPr>
        <p:txBody>
          <a:bodyPr>
            <a:normAutofit fontScale="77500" lnSpcReduction="20000"/>
          </a:bodyPr>
          <a:lstStyle/>
          <a:p>
            <a:pPr>
              <a:defRPr/>
            </a:pPr>
            <a:r>
              <a:rPr dirty="0" smtClean="0"/>
              <a:t>Can't score in hadoop</a:t>
            </a:r>
            <a:r>
              <a:rPr lang="en-US" dirty="0" smtClean="0"/>
              <a:t> – due to java version</a:t>
            </a:r>
          </a:p>
          <a:p>
            <a:pPr>
              <a:defRPr/>
            </a:pPr>
            <a:r>
              <a:rPr lang="en-US" dirty="0" smtClean="0"/>
              <a:t>Write reduced attribute set (only voice, </a:t>
            </a:r>
            <a:r>
              <a:rPr lang="en-US" dirty="0" err="1" smtClean="0"/>
              <a:t>sms</a:t>
            </a:r>
            <a:r>
              <a:rPr lang="en-US" dirty="0" smtClean="0"/>
              <a:t>, and </a:t>
            </a:r>
            <a:r>
              <a:rPr lang="en-US" dirty="0" err="1" smtClean="0"/>
              <a:t>gprs</a:t>
            </a:r>
            <a:r>
              <a:rPr lang="en-US" dirty="0" smtClean="0"/>
              <a:t>) to CSV, apply cluster model in-memory</a:t>
            </a:r>
          </a:p>
          <a:p>
            <a:pPr>
              <a:defRPr/>
            </a:pPr>
            <a:r>
              <a:rPr lang="en-US" dirty="0" smtClean="0"/>
              <a:t>Join cluster id back to overall table in hive, then split to 4 tables</a:t>
            </a:r>
            <a:endParaRPr dirty="0"/>
          </a:p>
          <a:p>
            <a:pPr>
              <a:defRPr/>
            </a:pPr>
            <a:r>
              <a:rPr lang="en-US" dirty="0" smtClean="0"/>
              <a:t>Export 4 tables to csv, keeping only ‘selected’ attributes</a:t>
            </a:r>
          </a:p>
          <a:p>
            <a:pPr lvl="1">
              <a:defRPr/>
            </a:pPr>
            <a:r>
              <a:rPr lang="en-US" dirty="0" smtClean="0"/>
              <a:t>32 for c0; 37 for c1; 15 for c2; 31 for c3</a:t>
            </a:r>
            <a:endParaRPr dirty="0"/>
          </a:p>
          <a:p>
            <a:pPr>
              <a:defRPr/>
            </a:pPr>
            <a:r>
              <a:rPr lang="en-US" dirty="0" smtClean="0"/>
              <a:t>Apply models to score subs for each cluster.</a:t>
            </a:r>
          </a:p>
          <a:p>
            <a:pPr>
              <a:defRPr/>
            </a:pPr>
            <a:r>
              <a:rPr lang="en-US" dirty="0" smtClean="0"/>
              <a:t>Results save in hive – score_result_cluster0, 1, 2, 3</a:t>
            </a:r>
          </a:p>
          <a:p>
            <a:pPr>
              <a:defRPr/>
            </a:pPr>
            <a:r>
              <a:rPr lang="en-US" dirty="0" smtClean="0"/>
              <a:t>Ignore the predicted(</a:t>
            </a:r>
            <a:r>
              <a:rPr lang="en-US" dirty="0" err="1" smtClean="0"/>
              <a:t>churnoutcome</a:t>
            </a:r>
            <a:r>
              <a:rPr lang="en-US" dirty="0" smtClean="0"/>
              <a:t>) column. Use the selected score threshold to determine subscribers churn/no-churn</a:t>
            </a:r>
            <a:endParaRPr dirty="0"/>
          </a:p>
        </p:txBody>
      </p:sp>
    </p:spTree>
    <p:extLst>
      <p:ext uri="{BB962C8B-B14F-4D97-AF65-F5344CB8AC3E}">
        <p14:creationId xmlns:p14="http://schemas.microsoft.com/office/powerpoint/2010/main" val="2077335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advClick="1"/>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184"/>
            <a:ext cx="7886700" cy="1325563"/>
          </a:xfrm>
        </p:spPr>
        <p:txBody>
          <a:bodyPr>
            <a:normAutofit/>
          </a:bodyPr>
          <a:lstStyle/>
          <a:p>
            <a:r>
              <a:rPr lang="en-US" sz="3000" dirty="0" smtClean="0">
                <a:latin typeface="Calibri" charset="0"/>
                <a:ea typeface="Calibri" charset="0"/>
                <a:cs typeface="Calibri" charset="0"/>
              </a:rPr>
              <a:t>Project Takeaways</a:t>
            </a:r>
            <a:endParaRPr lang="en-US" sz="3000" dirty="0">
              <a:latin typeface="Calibri" charset="0"/>
              <a:ea typeface="Calibri" charset="0"/>
              <a:cs typeface="Calibri" charset="0"/>
            </a:endParaRPr>
          </a:p>
        </p:txBody>
      </p:sp>
      <p:sp>
        <p:nvSpPr>
          <p:cNvPr id="3" name="Content Placeholder 2"/>
          <p:cNvSpPr>
            <a:spLocks noGrp="1"/>
          </p:cNvSpPr>
          <p:nvPr>
            <p:ph idx="1"/>
          </p:nvPr>
        </p:nvSpPr>
        <p:spPr>
          <a:xfrm>
            <a:off x="628650" y="1192698"/>
            <a:ext cx="7886700" cy="4811989"/>
          </a:xfrm>
        </p:spPr>
        <p:txBody>
          <a:bodyPr>
            <a:normAutofit/>
          </a:bodyPr>
          <a:lstStyle/>
          <a:p>
            <a:pPr algn="just"/>
            <a:r>
              <a:rPr lang="en-US" sz="2200" dirty="0"/>
              <a:t>Established the </a:t>
            </a:r>
            <a:r>
              <a:rPr lang="en-US" sz="2200" dirty="0" smtClean="0"/>
              <a:t>methodology &amp; processes </a:t>
            </a:r>
            <a:r>
              <a:rPr lang="en-US" sz="2200" dirty="0"/>
              <a:t>for </a:t>
            </a:r>
            <a:r>
              <a:rPr lang="en-US" sz="2200" dirty="0" smtClean="0"/>
              <a:t>basic data filtering &amp; cleansing, feature generation, feature </a:t>
            </a:r>
            <a:r>
              <a:rPr lang="en-US" sz="2200" dirty="0"/>
              <a:t>selection, model training and validation, as well </a:t>
            </a:r>
            <a:r>
              <a:rPr lang="en-US" sz="2200" dirty="0" smtClean="0"/>
              <a:t>as future subs scoring</a:t>
            </a:r>
            <a:endParaRPr lang="en-US" sz="2200" dirty="0"/>
          </a:p>
          <a:p>
            <a:pPr algn="just"/>
            <a:r>
              <a:rPr lang="en-US" sz="2200" dirty="0" smtClean="0"/>
              <a:t>1270</a:t>
            </a:r>
            <a:r>
              <a:rPr lang="en-US" sz="2200" dirty="0"/>
              <a:t>+ features from 12 sources, </a:t>
            </a:r>
            <a:r>
              <a:rPr lang="en-US" sz="2200" dirty="0" smtClean="0"/>
              <a:t>4 models, 6+6 months – using 3 nodes, 8 man weeks </a:t>
            </a:r>
          </a:p>
          <a:p>
            <a:pPr algn="just"/>
            <a:r>
              <a:rPr lang="en-US" sz="2200" b="1" dirty="0" smtClean="0"/>
              <a:t>f</a:t>
            </a:r>
            <a:r>
              <a:rPr lang="en-US" sz="2200" dirty="0" smtClean="0"/>
              <a:t>lexibility </a:t>
            </a:r>
            <a:r>
              <a:rPr lang="en-US" sz="2200" dirty="0"/>
              <a:t>and agility on data integration and FG, provides </a:t>
            </a:r>
            <a:r>
              <a:rPr lang="en-US" sz="2200" dirty="0" smtClean="0"/>
              <a:t>comprehensive customer profiling – could contribute to upcoming Customer 360 initiative</a:t>
            </a:r>
          </a:p>
          <a:p>
            <a:pPr algn="just"/>
            <a:r>
              <a:rPr lang="en-US" sz="2200" dirty="0" smtClean="0"/>
              <a:t>Ad-hoc analytics processes can be created within minutes</a:t>
            </a:r>
          </a:p>
          <a:p>
            <a:pPr algn="just"/>
            <a:r>
              <a:rPr lang="en-US" sz="2200" dirty="0" smtClean="0"/>
              <a:t>Convenience to switch between in-Hadoop and in-memory processing, in a single platform, leveraging the best both worlds have to offer.</a:t>
            </a:r>
          </a:p>
          <a:p>
            <a:pPr algn="just"/>
            <a:r>
              <a:rPr lang="en-US" sz="2200" dirty="0" smtClean="0"/>
              <a:t>Cloudera tools – ease to manage the cluster</a:t>
            </a:r>
          </a:p>
          <a:p>
            <a:pPr algn="just"/>
            <a:endParaRPr lang="en-US" sz="2200" dirty="0"/>
          </a:p>
        </p:txBody>
      </p:sp>
    </p:spTree>
    <p:extLst>
      <p:ext uri="{BB962C8B-B14F-4D97-AF65-F5344CB8AC3E}">
        <p14:creationId xmlns:p14="http://schemas.microsoft.com/office/powerpoint/2010/main" val="890065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66387"/>
            <a:ext cx="7886700" cy="5228396"/>
          </a:xfrm>
        </p:spPr>
        <p:txBody>
          <a:bodyPr>
            <a:noAutofit/>
          </a:bodyPr>
          <a:lstStyle/>
          <a:p>
            <a:pPr algn="just"/>
            <a:r>
              <a:rPr lang="en-US" sz="2000" dirty="0" smtClean="0">
                <a:latin typeface="Calibri" charset="0"/>
                <a:ea typeface="Calibri" charset="0"/>
                <a:cs typeface="Calibri" charset="0"/>
              </a:rPr>
              <a:t>Data understanding from scratch</a:t>
            </a:r>
          </a:p>
          <a:p>
            <a:pPr algn="just"/>
            <a:r>
              <a:rPr lang="en-US" sz="2000" dirty="0" smtClean="0">
                <a:solidFill>
                  <a:srgbClr val="353535"/>
                </a:solidFill>
                <a:latin typeface="Calibri" charset="0"/>
                <a:ea typeface="Calibri" charset="0"/>
                <a:cs typeface="Calibri" charset="0"/>
              </a:rPr>
              <a:t>Undocumented </a:t>
            </a:r>
            <a:r>
              <a:rPr lang="en-US" sz="2000" dirty="0">
                <a:solidFill>
                  <a:srgbClr val="353535"/>
                </a:solidFill>
                <a:latin typeface="Calibri" charset="0"/>
                <a:ea typeface="Calibri" charset="0"/>
                <a:cs typeface="Calibri" charset="0"/>
              </a:rPr>
              <a:t>data relationships and data dictionary - including </a:t>
            </a:r>
            <a:r>
              <a:rPr lang="en-US" sz="2000" dirty="0" smtClean="0">
                <a:solidFill>
                  <a:srgbClr val="353535"/>
                </a:solidFill>
                <a:latin typeface="Calibri" charset="0"/>
                <a:ea typeface="Calibri" charset="0"/>
                <a:cs typeface="Calibri" charset="0"/>
              </a:rPr>
              <a:t>understanding of hundreds of attributes and interpretation </a:t>
            </a:r>
            <a:r>
              <a:rPr lang="en-US" sz="2000" dirty="0">
                <a:solidFill>
                  <a:srgbClr val="353535"/>
                </a:solidFill>
                <a:latin typeface="Calibri" charset="0"/>
                <a:ea typeface="Calibri" charset="0"/>
                <a:cs typeface="Calibri" charset="0"/>
              </a:rPr>
              <a:t>of ‘abnormal’ values in </a:t>
            </a:r>
            <a:r>
              <a:rPr lang="en-US" sz="2000" dirty="0" smtClean="0">
                <a:solidFill>
                  <a:srgbClr val="353535"/>
                </a:solidFill>
                <a:latin typeface="Calibri" charset="0"/>
                <a:ea typeface="Calibri" charset="0"/>
                <a:cs typeface="Calibri" charset="0"/>
              </a:rPr>
              <a:t>attributes</a:t>
            </a:r>
            <a:endParaRPr lang="en-US" sz="2000" dirty="0" smtClean="0">
              <a:latin typeface="Calibri" charset="0"/>
              <a:ea typeface="Calibri" charset="0"/>
              <a:cs typeface="Calibri" charset="0"/>
            </a:endParaRPr>
          </a:p>
          <a:p>
            <a:pPr algn="just"/>
            <a:r>
              <a:rPr lang="en-US" sz="2000" dirty="0" smtClean="0">
                <a:latin typeface="Calibri" charset="0"/>
                <a:ea typeface="Calibri" charset="0"/>
                <a:cs typeface="Calibri" charset="0"/>
              </a:rPr>
              <a:t>Started with 12 data sources (1000+ generated features) right from the get-go, rather than progressively adding datasets</a:t>
            </a:r>
          </a:p>
          <a:p>
            <a:pPr algn="just"/>
            <a:r>
              <a:rPr lang="en-US" sz="2000" dirty="0" smtClean="0">
                <a:latin typeface="Calibri" charset="0"/>
                <a:ea typeface="Calibri" charset="0"/>
                <a:cs typeface="Calibri" charset="0"/>
              </a:rPr>
              <a:t>Spent </a:t>
            </a:r>
            <a:r>
              <a:rPr lang="en-US" sz="2000" dirty="0">
                <a:latin typeface="Calibri" charset="0"/>
                <a:ea typeface="Calibri" charset="0"/>
                <a:cs typeface="Calibri" charset="0"/>
              </a:rPr>
              <a:t>lots of time </a:t>
            </a:r>
            <a:r>
              <a:rPr lang="en-US" sz="2000" dirty="0" smtClean="0">
                <a:latin typeface="Calibri" charset="0"/>
                <a:ea typeface="Calibri" charset="0"/>
                <a:cs typeface="Calibri" charset="0"/>
              </a:rPr>
              <a:t>on ETL, </a:t>
            </a:r>
            <a:r>
              <a:rPr lang="en-US" sz="2000" dirty="0">
                <a:latin typeface="Calibri" charset="0"/>
                <a:ea typeface="Calibri" charset="0"/>
                <a:cs typeface="Calibri" charset="0"/>
              </a:rPr>
              <a:t>data checking, verification, waiting for process to complete, process modification due to data </a:t>
            </a:r>
            <a:r>
              <a:rPr lang="en-US" sz="2000" dirty="0" smtClean="0">
                <a:latin typeface="Calibri" charset="0"/>
                <a:ea typeface="Calibri" charset="0"/>
                <a:cs typeface="Calibri" charset="0"/>
              </a:rPr>
              <a:t>variation across months, e.g. </a:t>
            </a:r>
            <a:r>
              <a:rPr lang="en-US" sz="2000" dirty="0" err="1" smtClean="0">
                <a:latin typeface="Calibri" charset="0"/>
                <a:ea typeface="Calibri" charset="0"/>
                <a:cs typeface="Calibri" charset="0"/>
              </a:rPr>
              <a:t>topup</a:t>
            </a:r>
            <a:r>
              <a:rPr lang="en-US" sz="2000" dirty="0" smtClean="0">
                <a:latin typeface="Calibri" charset="0"/>
                <a:ea typeface="Calibri" charset="0"/>
                <a:cs typeface="Calibri" charset="0"/>
              </a:rPr>
              <a:t>, </a:t>
            </a:r>
            <a:r>
              <a:rPr lang="en-US" sz="2000" dirty="0" err="1" smtClean="0">
                <a:latin typeface="Calibri" charset="0"/>
                <a:ea typeface="Calibri" charset="0"/>
                <a:cs typeface="Calibri" charset="0"/>
              </a:rPr>
              <a:t>sms_in</a:t>
            </a:r>
            <a:endParaRPr lang="en-US" sz="2000" dirty="0" smtClean="0">
              <a:latin typeface="Calibri" charset="0"/>
              <a:ea typeface="Calibri" charset="0"/>
              <a:cs typeface="Calibri" charset="0"/>
            </a:endParaRPr>
          </a:p>
          <a:p>
            <a:pPr algn="just"/>
            <a:r>
              <a:rPr lang="en-US" sz="2000" dirty="0" smtClean="0">
                <a:latin typeface="Calibri" charset="0"/>
                <a:ea typeface="Calibri" charset="0"/>
                <a:cs typeface="Calibri" charset="0"/>
              </a:rPr>
              <a:t>Hardware limitations – 100% VIP subs and simultaneous processing within short period of time</a:t>
            </a:r>
          </a:p>
          <a:p>
            <a:pPr algn="just"/>
            <a:r>
              <a:rPr lang="en-US" sz="2000" dirty="0" smtClean="0">
                <a:latin typeface="Calibri" charset="0"/>
                <a:ea typeface="Calibri" charset="0"/>
                <a:cs typeface="Calibri" charset="0"/>
              </a:rPr>
              <a:t>Experienced cluster instability at different points </a:t>
            </a:r>
          </a:p>
          <a:p>
            <a:pPr algn="just"/>
            <a:r>
              <a:rPr lang="en-US" sz="2000" dirty="0">
                <a:solidFill>
                  <a:srgbClr val="353535"/>
                </a:solidFill>
                <a:latin typeface="Calibri" charset="0"/>
                <a:ea typeface="Calibri" charset="0"/>
                <a:cs typeface="Calibri" charset="0"/>
              </a:rPr>
              <a:t>D</a:t>
            </a:r>
            <a:r>
              <a:rPr lang="en-US" sz="2000" dirty="0" smtClean="0">
                <a:solidFill>
                  <a:srgbClr val="353535"/>
                </a:solidFill>
                <a:latin typeface="Calibri" charset="0"/>
                <a:ea typeface="Calibri" charset="0"/>
                <a:cs typeface="Calibri" charset="0"/>
              </a:rPr>
              <a:t>ifficulty </a:t>
            </a:r>
            <a:r>
              <a:rPr lang="en-US" sz="2000" dirty="0">
                <a:solidFill>
                  <a:srgbClr val="353535"/>
                </a:solidFill>
                <a:latin typeface="Calibri" charset="0"/>
                <a:ea typeface="Calibri" charset="0"/>
                <a:cs typeface="Calibri" charset="0"/>
              </a:rPr>
              <a:t>to access archived </a:t>
            </a:r>
            <a:r>
              <a:rPr lang="en-US" sz="2000" dirty="0" smtClean="0">
                <a:solidFill>
                  <a:srgbClr val="353535"/>
                </a:solidFill>
                <a:latin typeface="Calibri" charset="0"/>
                <a:ea typeface="Calibri" charset="0"/>
                <a:cs typeface="Calibri" charset="0"/>
              </a:rPr>
              <a:t>data </a:t>
            </a:r>
            <a:endParaRPr lang="en-US" sz="2000" dirty="0">
              <a:solidFill>
                <a:srgbClr val="353535"/>
              </a:solidFill>
              <a:latin typeface="Calibri" charset="0"/>
              <a:ea typeface="Calibri" charset="0"/>
              <a:cs typeface="Calibri" charset="0"/>
            </a:endParaRPr>
          </a:p>
        </p:txBody>
      </p:sp>
      <p:sp>
        <p:nvSpPr>
          <p:cNvPr id="4" name="TextBox 3"/>
          <p:cNvSpPr txBox="1"/>
          <p:nvPr/>
        </p:nvSpPr>
        <p:spPr>
          <a:xfrm>
            <a:off x="628650" y="355600"/>
            <a:ext cx="1864741" cy="553998"/>
          </a:xfrm>
          <a:prstGeom prst="rect">
            <a:avLst/>
          </a:prstGeom>
          <a:noFill/>
        </p:spPr>
        <p:txBody>
          <a:bodyPr wrap="none" rtlCol="0">
            <a:spAutoFit/>
          </a:bodyPr>
          <a:lstStyle/>
          <a:p>
            <a:r>
              <a:rPr lang="en-US" sz="3000" dirty="0" smtClean="0"/>
              <a:t>Challenges</a:t>
            </a:r>
            <a:endParaRPr lang="en-US" sz="3000" dirty="0"/>
          </a:p>
        </p:txBody>
      </p:sp>
    </p:spTree>
    <p:extLst>
      <p:ext uri="{BB962C8B-B14F-4D97-AF65-F5344CB8AC3E}">
        <p14:creationId xmlns:p14="http://schemas.microsoft.com/office/powerpoint/2010/main" val="13430716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8650" y="355600"/>
            <a:ext cx="3103478" cy="553998"/>
          </a:xfrm>
          <a:prstGeom prst="rect">
            <a:avLst/>
          </a:prstGeom>
          <a:noFill/>
        </p:spPr>
        <p:txBody>
          <a:bodyPr wrap="none" rtlCol="0">
            <a:spAutoFit/>
          </a:bodyPr>
          <a:lstStyle/>
          <a:p>
            <a:r>
              <a:rPr lang="en-US" sz="3000" dirty="0" smtClean="0"/>
              <a:t>Recommendations</a:t>
            </a:r>
            <a:endParaRPr lang="en-US" sz="3000" dirty="0"/>
          </a:p>
        </p:txBody>
      </p:sp>
      <p:sp>
        <p:nvSpPr>
          <p:cNvPr id="2" name="Rectangle 1"/>
          <p:cNvSpPr/>
          <p:nvPr/>
        </p:nvSpPr>
        <p:spPr>
          <a:xfrm>
            <a:off x="119271" y="1002362"/>
            <a:ext cx="8839200" cy="5078313"/>
          </a:xfrm>
          <a:prstGeom prst="rect">
            <a:avLst/>
          </a:prstGeom>
        </p:spPr>
        <p:txBody>
          <a:bodyPr wrap="square">
            <a:spAutoFit/>
          </a:bodyPr>
          <a:lstStyle/>
          <a:p>
            <a:pPr marL="285750" indent="-285750" algn="just">
              <a:buFont typeface="Arial" charset="0"/>
              <a:buChar char="•"/>
            </a:pPr>
            <a:r>
              <a:rPr lang="en-US" dirty="0" smtClean="0">
                <a:latin typeface="Calibri" charset="0"/>
                <a:ea typeface="Calibri" charset="0"/>
                <a:cs typeface="Calibri" charset="0"/>
              </a:rPr>
              <a:t>Lots </a:t>
            </a:r>
            <a:r>
              <a:rPr lang="en-US" dirty="0">
                <a:latin typeface="Calibri" charset="0"/>
                <a:ea typeface="Calibri" charset="0"/>
                <a:cs typeface="Calibri" charset="0"/>
              </a:rPr>
              <a:t>of </a:t>
            </a:r>
            <a:r>
              <a:rPr lang="en-US" dirty="0" smtClean="0">
                <a:latin typeface="Calibri" charset="0"/>
                <a:ea typeface="Calibri" charset="0"/>
                <a:cs typeface="Calibri" charset="0"/>
              </a:rPr>
              <a:t>model improvement/optimization </a:t>
            </a:r>
            <a:r>
              <a:rPr lang="en-US" dirty="0">
                <a:latin typeface="Calibri" charset="0"/>
                <a:ea typeface="Calibri" charset="0"/>
                <a:cs typeface="Calibri" charset="0"/>
              </a:rPr>
              <a:t>possible</a:t>
            </a:r>
          </a:p>
          <a:p>
            <a:pPr marL="742950" lvl="1" indent="-285750" algn="just">
              <a:buFont typeface="Arial" charset="0"/>
              <a:buChar char="•"/>
            </a:pPr>
            <a:r>
              <a:rPr lang="en-US" dirty="0" smtClean="0">
                <a:latin typeface="Calibri" charset="0"/>
                <a:ea typeface="Calibri" charset="0"/>
                <a:cs typeface="Calibri" charset="0"/>
              </a:rPr>
              <a:t>Enhance </a:t>
            </a:r>
            <a:r>
              <a:rPr lang="en-US" dirty="0">
                <a:latin typeface="Calibri" charset="0"/>
                <a:ea typeface="Calibri" charset="0"/>
                <a:cs typeface="Calibri" charset="0"/>
              </a:rPr>
              <a:t>features – derive </a:t>
            </a:r>
            <a:r>
              <a:rPr lang="en-US" dirty="0" smtClean="0">
                <a:latin typeface="Calibri" charset="0"/>
                <a:ea typeface="Calibri" charset="0"/>
                <a:cs typeface="Calibri" charset="0"/>
              </a:rPr>
              <a:t>stronger, deeper </a:t>
            </a:r>
            <a:r>
              <a:rPr lang="en-US" dirty="0">
                <a:latin typeface="Calibri" charset="0"/>
                <a:ea typeface="Calibri" charset="0"/>
                <a:cs typeface="Calibri" charset="0"/>
              </a:rPr>
              <a:t>level features (e.g. month to month </a:t>
            </a:r>
            <a:r>
              <a:rPr lang="en-US" u="sng" dirty="0">
                <a:latin typeface="Calibri" charset="0"/>
                <a:ea typeface="Calibri" charset="0"/>
                <a:cs typeface="Calibri" charset="0"/>
              </a:rPr>
              <a:t>changes</a:t>
            </a:r>
            <a:r>
              <a:rPr lang="en-US" dirty="0">
                <a:latin typeface="Calibri" charset="0"/>
                <a:ea typeface="Calibri" charset="0"/>
                <a:cs typeface="Calibri" charset="0"/>
              </a:rPr>
              <a:t> in minutes used, </a:t>
            </a:r>
            <a:r>
              <a:rPr lang="en-US" dirty="0" smtClean="0">
                <a:latin typeface="Calibri" charset="0"/>
                <a:ea typeface="Calibri" charset="0"/>
                <a:cs typeface="Calibri" charset="0"/>
              </a:rPr>
              <a:t>or </a:t>
            </a:r>
            <a:r>
              <a:rPr lang="en-US" dirty="0">
                <a:latin typeface="Calibri" charset="0"/>
                <a:ea typeface="Calibri" charset="0"/>
                <a:cs typeface="Calibri" charset="0"/>
              </a:rPr>
              <a:t>in ratio of voice call </a:t>
            </a:r>
            <a:r>
              <a:rPr lang="en-US" dirty="0" smtClean="0">
                <a:latin typeface="Calibri" charset="0"/>
                <a:ea typeface="Calibri" charset="0"/>
                <a:cs typeface="Calibri" charset="0"/>
              </a:rPr>
              <a:t>spending) </a:t>
            </a:r>
            <a:r>
              <a:rPr lang="en-US" dirty="0">
                <a:solidFill>
                  <a:srgbClr val="353535"/>
                </a:solidFill>
                <a:latin typeface="Calibri" charset="0"/>
                <a:ea typeface="Calibri" charset="0"/>
                <a:cs typeface="Calibri" charset="0"/>
              </a:rPr>
              <a:t>should capture deeper representation of customer </a:t>
            </a:r>
            <a:r>
              <a:rPr lang="en-US" dirty="0" smtClean="0">
                <a:solidFill>
                  <a:srgbClr val="353535"/>
                </a:solidFill>
                <a:latin typeface="Calibri" charset="0"/>
                <a:ea typeface="Calibri" charset="0"/>
                <a:cs typeface="Calibri" charset="0"/>
              </a:rPr>
              <a:t>behavior rather </a:t>
            </a:r>
            <a:r>
              <a:rPr lang="en-US" dirty="0">
                <a:solidFill>
                  <a:srgbClr val="353535"/>
                </a:solidFill>
                <a:latin typeface="Calibri" charset="0"/>
                <a:ea typeface="Calibri" charset="0"/>
                <a:cs typeface="Calibri" charset="0"/>
              </a:rPr>
              <a:t>than just solid </a:t>
            </a:r>
            <a:r>
              <a:rPr lang="en-US" dirty="0" smtClean="0">
                <a:solidFill>
                  <a:srgbClr val="353535"/>
                </a:solidFill>
                <a:latin typeface="Calibri" charset="0"/>
                <a:ea typeface="Calibri" charset="0"/>
                <a:cs typeface="Calibri" charset="0"/>
              </a:rPr>
              <a:t>figures</a:t>
            </a:r>
            <a:endParaRPr lang="en-US" dirty="0" smtClean="0">
              <a:latin typeface="Calibri" charset="0"/>
              <a:ea typeface="Calibri" charset="0"/>
              <a:cs typeface="Calibri" charset="0"/>
            </a:endParaRPr>
          </a:p>
          <a:p>
            <a:pPr marL="742950" lvl="1" indent="-285750" algn="just">
              <a:buFont typeface="Arial" charset="0"/>
              <a:buChar char="•"/>
            </a:pPr>
            <a:r>
              <a:rPr lang="en-US" dirty="0">
                <a:latin typeface="Calibri" charset="0"/>
                <a:ea typeface="Calibri" charset="0"/>
                <a:cs typeface="Calibri" charset="0"/>
              </a:rPr>
              <a:t>F</a:t>
            </a:r>
            <a:r>
              <a:rPr lang="en-US" dirty="0" smtClean="0">
                <a:latin typeface="Calibri" charset="0"/>
                <a:ea typeface="Calibri" charset="0"/>
                <a:cs typeface="Calibri" charset="0"/>
              </a:rPr>
              <a:t>eature selection – e.g. extreme, extra-comprehensive approach: brute force</a:t>
            </a:r>
          </a:p>
          <a:p>
            <a:pPr marL="742950" lvl="1" indent="-285750" algn="just">
              <a:buFont typeface="Arial" charset="0"/>
              <a:buChar char="•"/>
            </a:pPr>
            <a:r>
              <a:rPr lang="en-US" dirty="0">
                <a:latin typeface="Calibri" charset="0"/>
                <a:ea typeface="Calibri" charset="0"/>
                <a:cs typeface="Calibri" charset="0"/>
              </a:rPr>
              <a:t>M</a:t>
            </a:r>
            <a:r>
              <a:rPr lang="en-US" dirty="0" smtClean="0">
                <a:latin typeface="Calibri" charset="0"/>
                <a:ea typeface="Calibri" charset="0"/>
                <a:cs typeface="Calibri" charset="0"/>
              </a:rPr>
              <a:t>odeling – sample size, splits, model type, model </a:t>
            </a:r>
            <a:r>
              <a:rPr lang="en-US" dirty="0" err="1" smtClean="0">
                <a:latin typeface="Calibri" charset="0"/>
                <a:ea typeface="Calibri" charset="0"/>
                <a:cs typeface="Calibri" charset="0"/>
              </a:rPr>
              <a:t>params</a:t>
            </a:r>
            <a:r>
              <a:rPr lang="en-US" dirty="0" smtClean="0">
                <a:latin typeface="Calibri" charset="0"/>
                <a:ea typeface="Calibri" charset="0"/>
                <a:cs typeface="Calibri" charset="0"/>
              </a:rPr>
              <a:t>, decision threshold</a:t>
            </a:r>
          </a:p>
          <a:p>
            <a:pPr marL="742950" lvl="1" indent="-285750" algn="just">
              <a:buFont typeface="Arial" charset="0"/>
              <a:buChar char="•"/>
            </a:pPr>
            <a:r>
              <a:rPr lang="en-US" dirty="0" smtClean="0">
                <a:latin typeface="Calibri" charset="0"/>
                <a:ea typeface="Calibri" charset="0"/>
                <a:cs typeface="Calibri" charset="0"/>
              </a:rPr>
              <a:t>* All involves more experiments </a:t>
            </a:r>
            <a:r>
              <a:rPr lang="en-US" dirty="0">
                <a:latin typeface="Calibri" charset="0"/>
                <a:ea typeface="Calibri" charset="0"/>
                <a:cs typeface="Calibri" charset="0"/>
              </a:rPr>
              <a:t>and </a:t>
            </a:r>
            <a:r>
              <a:rPr lang="en-US" dirty="0" smtClean="0">
                <a:latin typeface="Calibri" charset="0"/>
                <a:ea typeface="Calibri" charset="0"/>
                <a:cs typeface="Calibri" charset="0"/>
              </a:rPr>
              <a:t>tests</a:t>
            </a:r>
          </a:p>
          <a:p>
            <a:pPr marL="742950" lvl="1" indent="-285750" algn="just">
              <a:buFont typeface="Arial" charset="0"/>
              <a:buChar char="•"/>
            </a:pPr>
            <a:endParaRPr lang="en-US" dirty="0">
              <a:solidFill>
                <a:srgbClr val="353535"/>
              </a:solidFill>
              <a:latin typeface="Calibri" charset="0"/>
              <a:ea typeface="Calibri" charset="0"/>
              <a:cs typeface="Calibri" charset="0"/>
            </a:endParaRPr>
          </a:p>
          <a:p>
            <a:pPr marL="285750" indent="-285750" algn="just">
              <a:buFont typeface="Arial" charset="0"/>
              <a:buChar char="•"/>
            </a:pPr>
            <a:r>
              <a:rPr lang="en-US" dirty="0" smtClean="0">
                <a:solidFill>
                  <a:srgbClr val="353535"/>
                </a:solidFill>
                <a:latin typeface="Calibri" charset="0"/>
                <a:ea typeface="Calibri" charset="0"/>
                <a:cs typeface="Calibri" charset="0"/>
              </a:rPr>
              <a:t>Cost </a:t>
            </a:r>
            <a:r>
              <a:rPr lang="en-US" dirty="0">
                <a:solidFill>
                  <a:srgbClr val="353535"/>
                </a:solidFill>
                <a:latin typeface="Calibri" charset="0"/>
                <a:ea typeface="Calibri" charset="0"/>
                <a:cs typeface="Calibri" charset="0"/>
              </a:rPr>
              <a:t>based </a:t>
            </a:r>
            <a:r>
              <a:rPr lang="en-US" dirty="0" smtClean="0">
                <a:solidFill>
                  <a:srgbClr val="353535"/>
                </a:solidFill>
                <a:latin typeface="Calibri" charset="0"/>
                <a:ea typeface="Calibri" charset="0"/>
                <a:cs typeface="Calibri" charset="0"/>
              </a:rPr>
              <a:t>learning (a.k.a. choose a good cutoff) </a:t>
            </a:r>
            <a:r>
              <a:rPr lang="en-US" dirty="0">
                <a:solidFill>
                  <a:srgbClr val="353535"/>
                </a:solidFill>
                <a:latin typeface="Calibri" charset="0"/>
                <a:ea typeface="Calibri" charset="0"/>
                <a:cs typeface="Calibri" charset="0"/>
              </a:rPr>
              <a:t>- misclassifying a subs as “no churn” (lose revenue) is far more </a:t>
            </a:r>
            <a:r>
              <a:rPr lang="en-US" dirty="0" smtClean="0">
                <a:solidFill>
                  <a:srgbClr val="353535"/>
                </a:solidFill>
                <a:latin typeface="Calibri" charset="0"/>
                <a:ea typeface="Calibri" charset="0"/>
                <a:cs typeface="Calibri" charset="0"/>
              </a:rPr>
              <a:t> costly </a:t>
            </a:r>
            <a:r>
              <a:rPr lang="en-US" dirty="0">
                <a:solidFill>
                  <a:srgbClr val="353535"/>
                </a:solidFill>
                <a:latin typeface="Calibri" charset="0"/>
                <a:ea typeface="Calibri" charset="0"/>
                <a:cs typeface="Calibri" charset="0"/>
              </a:rPr>
              <a:t>than misclassifying a subs as “churn” (small </a:t>
            </a:r>
            <a:r>
              <a:rPr lang="en-US" dirty="0" err="1">
                <a:solidFill>
                  <a:srgbClr val="353535"/>
                </a:solidFill>
                <a:latin typeface="Calibri" charset="0"/>
                <a:ea typeface="Calibri" charset="0"/>
                <a:cs typeface="Calibri" charset="0"/>
              </a:rPr>
              <a:t>retainment</a:t>
            </a:r>
            <a:r>
              <a:rPr lang="en-US" dirty="0">
                <a:solidFill>
                  <a:srgbClr val="353535"/>
                </a:solidFill>
                <a:latin typeface="Calibri" charset="0"/>
                <a:ea typeface="Calibri" charset="0"/>
                <a:cs typeface="Calibri" charset="0"/>
              </a:rPr>
              <a:t> </a:t>
            </a:r>
            <a:r>
              <a:rPr lang="en-US" dirty="0" err="1">
                <a:solidFill>
                  <a:srgbClr val="353535"/>
                </a:solidFill>
                <a:latin typeface="Calibri" charset="0"/>
                <a:ea typeface="Calibri" charset="0"/>
                <a:cs typeface="Calibri" charset="0"/>
              </a:rPr>
              <a:t>mktg</a:t>
            </a:r>
            <a:r>
              <a:rPr lang="en-US" dirty="0">
                <a:solidFill>
                  <a:srgbClr val="353535"/>
                </a:solidFill>
                <a:latin typeface="Calibri" charset="0"/>
                <a:ea typeface="Calibri" charset="0"/>
                <a:cs typeface="Calibri" charset="0"/>
              </a:rPr>
              <a:t> cost) - therefore should focus on precision for “no churn” class (minimize false negative) and recall for “churn” class (maximize true positive) </a:t>
            </a:r>
            <a:r>
              <a:rPr lang="en-US" dirty="0" smtClean="0">
                <a:solidFill>
                  <a:srgbClr val="353535"/>
                </a:solidFill>
                <a:latin typeface="Calibri" charset="0"/>
                <a:ea typeface="Calibri" charset="0"/>
                <a:cs typeface="Calibri" charset="0"/>
              </a:rPr>
              <a:t>– it’s ok to ‘</a:t>
            </a:r>
            <a:r>
              <a:rPr lang="en-US" dirty="0" err="1">
                <a:solidFill>
                  <a:srgbClr val="353535"/>
                </a:solidFill>
                <a:latin typeface="Calibri" charset="0"/>
                <a:ea typeface="Calibri" charset="0"/>
                <a:cs typeface="Calibri" charset="0"/>
              </a:rPr>
              <a:t>overpredict</a:t>
            </a:r>
            <a:r>
              <a:rPr lang="en-US" dirty="0">
                <a:solidFill>
                  <a:srgbClr val="353535"/>
                </a:solidFill>
                <a:latin typeface="Calibri" charset="0"/>
                <a:ea typeface="Calibri" charset="0"/>
                <a:cs typeface="Calibri" charset="0"/>
              </a:rPr>
              <a:t>’ </a:t>
            </a:r>
            <a:r>
              <a:rPr lang="en-US" dirty="0" smtClean="0">
                <a:solidFill>
                  <a:srgbClr val="353535"/>
                </a:solidFill>
                <a:latin typeface="Calibri" charset="0"/>
                <a:ea typeface="Calibri" charset="0"/>
                <a:cs typeface="Calibri" charset="0"/>
              </a:rPr>
              <a:t>churn</a:t>
            </a:r>
          </a:p>
          <a:p>
            <a:pPr marL="285750" indent="-285750" algn="just">
              <a:buFont typeface="Arial" charset="0"/>
              <a:buChar char="•"/>
            </a:pPr>
            <a:endParaRPr lang="en-US" dirty="0">
              <a:solidFill>
                <a:srgbClr val="353535"/>
              </a:solidFill>
              <a:latin typeface="Calibri" charset="0"/>
              <a:ea typeface="Calibri" charset="0"/>
              <a:cs typeface="Calibri" charset="0"/>
            </a:endParaRPr>
          </a:p>
          <a:p>
            <a:pPr marL="285750" indent="-285750" algn="just">
              <a:buFont typeface="Arial" charset="0"/>
              <a:buChar char="•"/>
            </a:pPr>
            <a:r>
              <a:rPr lang="en-US" dirty="0" smtClean="0">
                <a:solidFill>
                  <a:srgbClr val="353535"/>
                </a:solidFill>
                <a:latin typeface="Calibri" charset="0"/>
                <a:ea typeface="Calibri" charset="0"/>
                <a:cs typeface="Calibri" charset="0"/>
              </a:rPr>
              <a:t>Involvement of business team which historically handled customer churn to provide </a:t>
            </a:r>
            <a:r>
              <a:rPr lang="en-US" u="sng" dirty="0" smtClean="0">
                <a:solidFill>
                  <a:srgbClr val="353535"/>
                </a:solidFill>
                <a:latin typeface="Calibri" charset="0"/>
                <a:ea typeface="Calibri" charset="0"/>
                <a:cs typeface="Calibri" charset="0"/>
              </a:rPr>
              <a:t>domain inputs</a:t>
            </a:r>
            <a:r>
              <a:rPr lang="en-US" dirty="0" smtClean="0">
                <a:solidFill>
                  <a:srgbClr val="353535"/>
                </a:solidFill>
                <a:latin typeface="Calibri" charset="0"/>
                <a:ea typeface="Calibri" charset="0"/>
                <a:cs typeface="Calibri" charset="0"/>
              </a:rPr>
              <a:t> e.g. in terms of possible good features to derive for the churn model, or how to segment subscribers (by usage? By geographical region? </a:t>
            </a:r>
            <a:r>
              <a:rPr lang="en-US" dirty="0" err="1" smtClean="0">
                <a:solidFill>
                  <a:srgbClr val="353535"/>
                </a:solidFill>
                <a:latin typeface="Calibri" charset="0"/>
                <a:ea typeface="Calibri" charset="0"/>
                <a:cs typeface="Calibri" charset="0"/>
              </a:rPr>
              <a:t>Etc</a:t>
            </a:r>
            <a:r>
              <a:rPr lang="en-US" dirty="0" smtClean="0">
                <a:solidFill>
                  <a:srgbClr val="353535"/>
                </a:solidFill>
                <a:latin typeface="Calibri" charset="0"/>
                <a:ea typeface="Calibri" charset="0"/>
                <a:cs typeface="Calibri" charset="0"/>
              </a:rPr>
              <a:t>)</a:t>
            </a:r>
            <a:endParaRPr lang="en-US" dirty="0">
              <a:solidFill>
                <a:srgbClr val="353535"/>
              </a:solidFill>
              <a:latin typeface="Calibri" charset="0"/>
              <a:ea typeface="Calibri" charset="0"/>
              <a:cs typeface="Calibri" charset="0"/>
            </a:endParaRPr>
          </a:p>
          <a:p>
            <a:pPr>
              <a:buChar char="⁃"/>
            </a:pPr>
            <a:endParaRPr lang="en-US" dirty="0">
              <a:latin typeface="Calibri" charset="0"/>
              <a:ea typeface="Calibri" charset="0"/>
              <a:cs typeface="Calibri" charset="0"/>
            </a:endParaRPr>
          </a:p>
        </p:txBody>
      </p:sp>
    </p:spTree>
    <p:extLst>
      <p:ext uri="{BB962C8B-B14F-4D97-AF65-F5344CB8AC3E}">
        <p14:creationId xmlns:p14="http://schemas.microsoft.com/office/powerpoint/2010/main" val="19121352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8650" y="355600"/>
            <a:ext cx="4967642" cy="553998"/>
          </a:xfrm>
          <a:prstGeom prst="rect">
            <a:avLst/>
          </a:prstGeom>
          <a:noFill/>
        </p:spPr>
        <p:txBody>
          <a:bodyPr wrap="none" rtlCol="0">
            <a:spAutoFit/>
          </a:bodyPr>
          <a:lstStyle/>
          <a:p>
            <a:r>
              <a:rPr lang="en-US" sz="3000" dirty="0" smtClean="0"/>
              <a:t>Recommendations - continued</a:t>
            </a:r>
            <a:endParaRPr lang="en-US" sz="3000" dirty="0"/>
          </a:p>
        </p:txBody>
      </p:sp>
      <p:sp>
        <p:nvSpPr>
          <p:cNvPr id="2" name="Rectangle 1"/>
          <p:cNvSpPr/>
          <p:nvPr/>
        </p:nvSpPr>
        <p:spPr>
          <a:xfrm>
            <a:off x="119271" y="1002362"/>
            <a:ext cx="8839200" cy="4801314"/>
          </a:xfrm>
          <a:prstGeom prst="rect">
            <a:avLst/>
          </a:prstGeom>
        </p:spPr>
        <p:txBody>
          <a:bodyPr wrap="square">
            <a:spAutoFit/>
          </a:bodyPr>
          <a:lstStyle/>
          <a:p>
            <a:pPr marL="285750" indent="-285750" algn="just">
              <a:buFont typeface="Arial" charset="0"/>
              <a:buChar char="•"/>
            </a:pPr>
            <a:r>
              <a:rPr lang="en-US" dirty="0" smtClean="0">
                <a:latin typeface="Calibri" charset="0"/>
                <a:ea typeface="Calibri" charset="0"/>
                <a:cs typeface="Calibri" charset="0"/>
              </a:rPr>
              <a:t>Establish a well-sized Hadoop cluster running on recommended hardware architecture, to achieve the following</a:t>
            </a:r>
          </a:p>
          <a:p>
            <a:pPr marL="742950" lvl="1" indent="-285750" algn="just">
              <a:buFont typeface="Arial" charset="0"/>
              <a:buChar char="•"/>
            </a:pPr>
            <a:r>
              <a:rPr lang="en-US" dirty="0" smtClean="0">
                <a:latin typeface="Calibri" charset="0"/>
                <a:ea typeface="Calibri" charset="0"/>
                <a:cs typeface="Calibri" charset="0"/>
              </a:rPr>
              <a:t>More data made available: better accuracy </a:t>
            </a:r>
          </a:p>
          <a:p>
            <a:pPr marL="742950" lvl="1" indent="-285750" algn="just">
              <a:buFont typeface="Arial" charset="0"/>
              <a:buChar char="•"/>
            </a:pPr>
            <a:r>
              <a:rPr lang="en-US" dirty="0" smtClean="0">
                <a:latin typeface="Calibri" charset="0"/>
                <a:ea typeface="Calibri" charset="0"/>
                <a:cs typeface="Calibri" charset="0"/>
              </a:rPr>
              <a:t>Faster data preparation &amp; model training process: hours to minutes</a:t>
            </a:r>
          </a:p>
          <a:p>
            <a:pPr marL="742950" lvl="1" indent="-285750" algn="just">
              <a:buFont typeface="Arial" charset="0"/>
              <a:buChar char="•"/>
            </a:pPr>
            <a:r>
              <a:rPr lang="en-US" dirty="0" smtClean="0">
                <a:latin typeface="Calibri" charset="0"/>
                <a:ea typeface="Calibri" charset="0"/>
                <a:cs typeface="Calibri" charset="0"/>
              </a:rPr>
              <a:t>Cater for future use cases: data been prepared once and used many times, shorter time to market, greatly reduced repeatable efforts</a:t>
            </a:r>
          </a:p>
          <a:p>
            <a:pPr marL="742950" lvl="1" indent="-285750" algn="just">
              <a:buFont typeface="Arial" charset="0"/>
              <a:buChar char="•"/>
            </a:pPr>
            <a:endParaRPr lang="en-US" dirty="0" smtClean="0">
              <a:latin typeface="Calibri" charset="0"/>
              <a:ea typeface="Calibri" charset="0"/>
              <a:cs typeface="Calibri" charset="0"/>
            </a:endParaRPr>
          </a:p>
          <a:p>
            <a:pPr marL="285750" indent="-285750" algn="just">
              <a:buFont typeface="Arial" charset="0"/>
              <a:buChar char="•"/>
            </a:pPr>
            <a:r>
              <a:rPr lang="en-US" dirty="0" smtClean="0">
                <a:latin typeface="Calibri" charset="0"/>
                <a:ea typeface="Calibri" charset="0"/>
                <a:cs typeface="Calibri" charset="0"/>
              </a:rPr>
              <a:t>Start building a customer 360 profile and continuously enriching it</a:t>
            </a:r>
          </a:p>
          <a:p>
            <a:pPr marL="285750" indent="-285750" algn="just">
              <a:buFont typeface="Arial" charset="0"/>
              <a:buChar char="•"/>
            </a:pPr>
            <a:endParaRPr lang="en-US" dirty="0">
              <a:latin typeface="Calibri" charset="0"/>
              <a:ea typeface="Calibri" charset="0"/>
              <a:cs typeface="Calibri" charset="0"/>
            </a:endParaRPr>
          </a:p>
          <a:p>
            <a:pPr marL="285750" indent="-285750" algn="just">
              <a:buFont typeface="Arial" charset="0"/>
              <a:buChar char="•"/>
            </a:pPr>
            <a:r>
              <a:rPr lang="en-US" dirty="0" smtClean="0">
                <a:latin typeface="Calibri" charset="0"/>
                <a:ea typeface="Calibri" charset="0"/>
                <a:cs typeface="Calibri" charset="0"/>
              </a:rPr>
              <a:t>Enforce security control and data governance practice, to achieve the following</a:t>
            </a:r>
          </a:p>
          <a:p>
            <a:pPr marL="742950" lvl="1" indent="-285750" algn="just">
              <a:buFont typeface="Arial" charset="0"/>
              <a:buChar char="•"/>
            </a:pPr>
            <a:r>
              <a:rPr lang="en-US" dirty="0" smtClean="0">
                <a:latin typeface="Calibri" charset="0"/>
                <a:ea typeface="Calibri" charset="0"/>
                <a:cs typeface="Calibri" charset="0"/>
              </a:rPr>
              <a:t>Prevent any potential data leakage</a:t>
            </a:r>
          </a:p>
          <a:p>
            <a:pPr marL="742950" lvl="1" indent="-285750" algn="just">
              <a:buFont typeface="Arial" charset="0"/>
              <a:buChar char="•"/>
            </a:pPr>
            <a:r>
              <a:rPr lang="en-US" dirty="0" smtClean="0">
                <a:latin typeface="Calibri" charset="0"/>
                <a:ea typeface="Calibri" charset="0"/>
                <a:cs typeface="Calibri" charset="0"/>
              </a:rPr>
              <a:t>Provide a secure environment as enterprise data vault, without sacrificing the flexibility to exchange the well-governed data assets across the entire organization</a:t>
            </a:r>
            <a:endParaRPr lang="en-US" dirty="0">
              <a:latin typeface="Calibri" charset="0"/>
              <a:ea typeface="Calibri" charset="0"/>
              <a:cs typeface="Calibri" charset="0"/>
            </a:endParaRPr>
          </a:p>
          <a:p>
            <a:pPr marL="285750" indent="-285750" algn="just">
              <a:buFont typeface="Arial" charset="0"/>
              <a:buChar char="•"/>
            </a:pPr>
            <a:endParaRPr lang="en-US" dirty="0" smtClean="0">
              <a:latin typeface="Calibri" charset="0"/>
              <a:ea typeface="Calibri" charset="0"/>
              <a:cs typeface="Calibri" charset="0"/>
            </a:endParaRPr>
          </a:p>
          <a:p>
            <a:pPr marL="742950" lvl="1" indent="-285750" algn="just">
              <a:buFont typeface="Arial" charset="0"/>
              <a:buChar char="•"/>
            </a:pPr>
            <a:endParaRPr lang="en-US" dirty="0">
              <a:latin typeface="Calibri" charset="0"/>
              <a:ea typeface="Calibri" charset="0"/>
              <a:cs typeface="Calibri" charset="0"/>
            </a:endParaRPr>
          </a:p>
          <a:p>
            <a:pPr>
              <a:buFontTx/>
              <a:buChar char="⁃"/>
            </a:pPr>
            <a:endParaRPr lang="en-US" dirty="0">
              <a:solidFill>
                <a:srgbClr val="353535"/>
              </a:solidFill>
              <a:latin typeface="Calibri" charset="0"/>
              <a:ea typeface="Calibri" charset="0"/>
              <a:cs typeface="Calibri" charset="0"/>
            </a:endParaRPr>
          </a:p>
          <a:p>
            <a:pPr>
              <a:buChar char="⁃"/>
            </a:pPr>
            <a:endParaRPr lang="en-US" dirty="0">
              <a:latin typeface="Calibri" charset="0"/>
              <a:ea typeface="Calibri" charset="0"/>
              <a:cs typeface="Calibri" charset="0"/>
            </a:endParaRPr>
          </a:p>
        </p:txBody>
      </p:sp>
    </p:spTree>
    <p:extLst>
      <p:ext uri="{BB962C8B-B14F-4D97-AF65-F5344CB8AC3E}">
        <p14:creationId xmlns:p14="http://schemas.microsoft.com/office/powerpoint/2010/main" val="164823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smtClean="0"/>
              <a:t>3. </a:t>
            </a:r>
            <a:r>
              <a:rPr lang="en-US" sz="3000" b="1" dirty="0" err="1" smtClean="0"/>
              <a:t>Sms_og</a:t>
            </a:r>
            <a:endParaRPr lang="en-US" sz="3000" b="1" dirty="0"/>
          </a:p>
        </p:txBody>
      </p:sp>
      <p:sp>
        <p:nvSpPr>
          <p:cNvPr id="3" name="Content Placeholder 2"/>
          <p:cNvSpPr>
            <a:spLocks noGrp="1"/>
          </p:cNvSpPr>
          <p:nvPr>
            <p:ph idx="1"/>
          </p:nvPr>
        </p:nvSpPr>
        <p:spPr>
          <a:xfrm>
            <a:off x="628650" y="1063624"/>
            <a:ext cx="7886700" cy="5451475"/>
          </a:xfrm>
        </p:spPr>
        <p:txBody>
          <a:bodyPr>
            <a:normAutofit/>
          </a:bodyPr>
          <a:lstStyle/>
          <a:p>
            <a:r>
              <a:rPr lang="en-US" sz="2000" dirty="0" smtClean="0"/>
              <a:t>Raw info: Details of each and every </a:t>
            </a:r>
            <a:r>
              <a:rPr lang="en-US" sz="2000" dirty="0" err="1" smtClean="0"/>
              <a:t>og</a:t>
            </a:r>
            <a:r>
              <a:rPr lang="en-US" sz="2000" dirty="0" smtClean="0"/>
              <a:t> </a:t>
            </a:r>
            <a:r>
              <a:rPr lang="en-US" sz="2000" dirty="0" err="1" smtClean="0"/>
              <a:t>sms</a:t>
            </a:r>
            <a:endParaRPr lang="en-US" sz="2000" dirty="0" smtClean="0"/>
          </a:p>
          <a:p>
            <a:r>
              <a:rPr lang="en-US" sz="2000" dirty="0" smtClean="0"/>
              <a:t>Tags: POD, </a:t>
            </a:r>
            <a:r>
              <a:rPr lang="en-US" sz="2000" dirty="0" err="1" smtClean="0"/>
              <a:t>Daytype</a:t>
            </a:r>
            <a:r>
              <a:rPr lang="en-US" sz="2000" dirty="0" smtClean="0"/>
              <a:t>, </a:t>
            </a:r>
            <a:r>
              <a:rPr lang="en-US" sz="2000" dirty="0" err="1" smtClean="0"/>
              <a:t>og_sms_to</a:t>
            </a:r>
            <a:r>
              <a:rPr lang="en-US" sz="2000" dirty="0" smtClean="0"/>
              <a:t>, </a:t>
            </a:r>
            <a:r>
              <a:rPr lang="en-US" sz="2000" dirty="0" err="1" smtClean="0"/>
              <a:t>WeeksBeforeLastDate</a:t>
            </a:r>
            <a:endParaRPr lang="en-US" sz="2000" dirty="0"/>
          </a:p>
          <a:p>
            <a:r>
              <a:rPr lang="en-US" sz="2000" dirty="0" smtClean="0"/>
              <a:t>Features generated: </a:t>
            </a:r>
          </a:p>
          <a:p>
            <a:pPr marL="800100" lvl="1" indent="-342900">
              <a:buFont typeface="+mj-lt"/>
              <a:buAutoNum type="arabicPeriod"/>
            </a:pPr>
            <a:r>
              <a:rPr lang="en-US" sz="1600" dirty="0"/>
              <a:t>N</a:t>
            </a:r>
            <a:r>
              <a:rPr lang="en-US" sz="1600" dirty="0" smtClean="0"/>
              <a:t>umber of </a:t>
            </a:r>
            <a:r>
              <a:rPr lang="en-US" sz="1600" dirty="0" err="1" smtClean="0"/>
              <a:t>sms</a:t>
            </a:r>
            <a:r>
              <a:rPr lang="en-US" sz="1600" dirty="0" smtClean="0"/>
              <a:t> overall</a:t>
            </a:r>
          </a:p>
          <a:p>
            <a:pPr marL="800100" lvl="1" indent="-342900">
              <a:buFont typeface="+mj-lt"/>
              <a:buAutoNum type="arabicPeriod"/>
            </a:pPr>
            <a:r>
              <a:rPr lang="en-US" sz="1600" dirty="0" smtClean="0"/>
              <a:t>Number of distinct </a:t>
            </a:r>
            <a:r>
              <a:rPr lang="en-US" sz="1600" dirty="0" err="1" smtClean="0"/>
              <a:t>to_phone_num</a:t>
            </a:r>
            <a:endParaRPr lang="en-US" sz="1600" dirty="0" smtClean="0"/>
          </a:p>
          <a:p>
            <a:pPr marL="800100" lvl="1" indent="-342900">
              <a:buFont typeface="+mj-lt"/>
              <a:buAutoNum type="arabicPeriod"/>
            </a:pPr>
            <a:r>
              <a:rPr lang="en-US" sz="1600" dirty="0" smtClean="0"/>
              <a:t>Number of </a:t>
            </a:r>
            <a:r>
              <a:rPr lang="en-US" sz="1600" dirty="0" err="1" smtClean="0"/>
              <a:t>sms</a:t>
            </a:r>
            <a:r>
              <a:rPr lang="en-US" sz="1600" dirty="0" smtClean="0"/>
              <a:t> by </a:t>
            </a:r>
            <a:r>
              <a:rPr lang="en-US" sz="1600" dirty="0" err="1" smtClean="0"/>
              <a:t>og_sms_to</a:t>
            </a:r>
            <a:endParaRPr lang="en-US" sz="1600" dirty="0" smtClean="0"/>
          </a:p>
          <a:p>
            <a:pPr marL="800100" lvl="1" indent="-342900">
              <a:buFont typeface="+mj-lt"/>
              <a:buAutoNum type="arabicPeriod"/>
            </a:pPr>
            <a:r>
              <a:rPr lang="en-US" sz="1600" dirty="0" smtClean="0"/>
              <a:t>Number of </a:t>
            </a:r>
            <a:r>
              <a:rPr lang="en-US" sz="1600" dirty="0" err="1" smtClean="0"/>
              <a:t>sms</a:t>
            </a:r>
            <a:r>
              <a:rPr lang="en-US" sz="1600" dirty="0" smtClean="0"/>
              <a:t> by </a:t>
            </a:r>
            <a:r>
              <a:rPr lang="en-US" sz="1600" dirty="0" err="1" smtClean="0"/>
              <a:t>Daytype</a:t>
            </a:r>
            <a:endParaRPr lang="en-US" sz="1600" dirty="0" smtClean="0"/>
          </a:p>
          <a:p>
            <a:pPr marL="800100" lvl="1" indent="-342900">
              <a:buFont typeface="+mj-lt"/>
              <a:buAutoNum type="arabicPeriod"/>
            </a:pPr>
            <a:r>
              <a:rPr lang="en-US" sz="1600" dirty="0" smtClean="0"/>
              <a:t>Number of </a:t>
            </a:r>
            <a:r>
              <a:rPr lang="en-US" sz="1600" dirty="0" err="1" smtClean="0"/>
              <a:t>sms</a:t>
            </a:r>
            <a:r>
              <a:rPr lang="en-US" sz="1600" dirty="0" smtClean="0"/>
              <a:t> by </a:t>
            </a:r>
            <a:r>
              <a:rPr lang="en-US" sz="1600" dirty="0" err="1" smtClean="0"/>
              <a:t>wfld</a:t>
            </a:r>
            <a:endParaRPr lang="en-US" sz="1600" dirty="0" smtClean="0"/>
          </a:p>
          <a:p>
            <a:pPr marL="800100" lvl="1" indent="-342900">
              <a:buFont typeface="+mj-lt"/>
              <a:buAutoNum type="arabicPeriod"/>
            </a:pPr>
            <a:r>
              <a:rPr lang="en-US" sz="1600" dirty="0" smtClean="0"/>
              <a:t>Number of </a:t>
            </a:r>
            <a:r>
              <a:rPr lang="en-US" sz="1600" dirty="0" err="1" smtClean="0"/>
              <a:t>sms</a:t>
            </a:r>
            <a:r>
              <a:rPr lang="en-US" sz="1600" dirty="0" smtClean="0"/>
              <a:t> by POD</a:t>
            </a:r>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1007689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smtClean="0"/>
              <a:t>4. </a:t>
            </a:r>
            <a:r>
              <a:rPr lang="en-US" sz="3000" b="1" dirty="0" err="1" smtClean="0"/>
              <a:t>Sms_ic</a:t>
            </a:r>
            <a:endParaRPr lang="en-US" sz="3000" b="1" dirty="0"/>
          </a:p>
        </p:txBody>
      </p:sp>
      <p:sp>
        <p:nvSpPr>
          <p:cNvPr id="5" name="Content Placeholder 2"/>
          <p:cNvSpPr txBox="1">
            <a:spLocks/>
          </p:cNvSpPr>
          <p:nvPr/>
        </p:nvSpPr>
        <p:spPr>
          <a:xfrm>
            <a:off x="628650" y="1063624"/>
            <a:ext cx="7886700" cy="5451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Raw info: Details of each and every </a:t>
            </a:r>
            <a:r>
              <a:rPr lang="en-US" sz="2000" dirty="0" err="1" smtClean="0"/>
              <a:t>ic</a:t>
            </a:r>
            <a:r>
              <a:rPr lang="en-US" sz="2000" dirty="0" smtClean="0"/>
              <a:t> </a:t>
            </a:r>
            <a:r>
              <a:rPr lang="en-US" sz="2000" dirty="0" err="1" smtClean="0"/>
              <a:t>sms</a:t>
            </a:r>
            <a:endParaRPr lang="en-US" sz="2000" dirty="0" smtClean="0"/>
          </a:p>
          <a:p>
            <a:r>
              <a:rPr lang="en-US" sz="2000" dirty="0" smtClean="0"/>
              <a:t>Tags: POD, </a:t>
            </a:r>
            <a:r>
              <a:rPr lang="en-US" sz="2000" dirty="0" err="1" smtClean="0"/>
              <a:t>Daytype</a:t>
            </a:r>
            <a:r>
              <a:rPr lang="en-US" sz="2000" dirty="0" smtClean="0"/>
              <a:t>, </a:t>
            </a:r>
            <a:r>
              <a:rPr lang="en-US" sz="2000" dirty="0" err="1" smtClean="0"/>
              <a:t>ic_sms_from</a:t>
            </a:r>
            <a:r>
              <a:rPr lang="en-US" sz="2000" dirty="0" smtClean="0"/>
              <a:t>, </a:t>
            </a:r>
            <a:r>
              <a:rPr lang="en-US" sz="2000" dirty="0" err="1" smtClean="0"/>
              <a:t>WeeksBeforeLastDate</a:t>
            </a:r>
            <a:endParaRPr lang="en-US" sz="2000" dirty="0" smtClean="0"/>
          </a:p>
          <a:p>
            <a:r>
              <a:rPr lang="en-US" sz="2000" dirty="0" smtClean="0"/>
              <a:t>Features generated: </a:t>
            </a:r>
          </a:p>
          <a:p>
            <a:pPr marL="800100" lvl="1" indent="-342900">
              <a:buFont typeface="+mj-lt"/>
              <a:buAutoNum type="arabicPeriod"/>
            </a:pPr>
            <a:r>
              <a:rPr lang="en-US" sz="1600" dirty="0" smtClean="0"/>
              <a:t>Number of </a:t>
            </a:r>
            <a:r>
              <a:rPr lang="en-US" sz="1600" dirty="0" err="1" smtClean="0"/>
              <a:t>sms</a:t>
            </a:r>
            <a:r>
              <a:rPr lang="en-US" sz="1600" dirty="0" smtClean="0"/>
              <a:t> overall</a:t>
            </a:r>
          </a:p>
          <a:p>
            <a:pPr marL="800100" lvl="1" indent="-342900">
              <a:buFont typeface="+mj-lt"/>
              <a:buAutoNum type="arabicPeriod"/>
            </a:pPr>
            <a:r>
              <a:rPr lang="en-US" sz="1600" dirty="0"/>
              <a:t>Number of distinct </a:t>
            </a:r>
            <a:r>
              <a:rPr lang="en-US" sz="1600" dirty="0" err="1" smtClean="0"/>
              <a:t>from_phone_num</a:t>
            </a:r>
            <a:endParaRPr lang="en-US" sz="1600" dirty="0"/>
          </a:p>
          <a:p>
            <a:pPr marL="800100" lvl="1" indent="-342900">
              <a:buFont typeface="+mj-lt"/>
              <a:buAutoNum type="arabicPeriod"/>
            </a:pPr>
            <a:r>
              <a:rPr lang="en-US" sz="1600" dirty="0"/>
              <a:t>Number of </a:t>
            </a:r>
            <a:r>
              <a:rPr lang="en-US" sz="1600" dirty="0" err="1"/>
              <a:t>sms</a:t>
            </a:r>
            <a:r>
              <a:rPr lang="en-US" sz="1600" dirty="0"/>
              <a:t> by </a:t>
            </a:r>
            <a:r>
              <a:rPr lang="en-US" sz="1600" dirty="0" err="1" smtClean="0"/>
              <a:t>ic_sms_from</a:t>
            </a:r>
            <a:endParaRPr lang="en-US" sz="1600" dirty="0"/>
          </a:p>
          <a:p>
            <a:pPr marL="800100" lvl="1" indent="-342900">
              <a:buFont typeface="+mj-lt"/>
              <a:buAutoNum type="arabicPeriod"/>
            </a:pPr>
            <a:r>
              <a:rPr lang="en-US" sz="1600" dirty="0"/>
              <a:t>Number of </a:t>
            </a:r>
            <a:r>
              <a:rPr lang="en-US" sz="1600" dirty="0" err="1"/>
              <a:t>sms</a:t>
            </a:r>
            <a:r>
              <a:rPr lang="en-US" sz="1600" dirty="0"/>
              <a:t> by </a:t>
            </a:r>
            <a:r>
              <a:rPr lang="en-US" sz="1600" dirty="0" err="1"/>
              <a:t>Daytype</a:t>
            </a:r>
            <a:endParaRPr lang="en-US" sz="1600" dirty="0"/>
          </a:p>
          <a:p>
            <a:pPr marL="800100" lvl="1" indent="-342900">
              <a:buFont typeface="+mj-lt"/>
              <a:buAutoNum type="arabicPeriod"/>
            </a:pPr>
            <a:r>
              <a:rPr lang="en-US" sz="1600" dirty="0"/>
              <a:t>Number of </a:t>
            </a:r>
            <a:r>
              <a:rPr lang="en-US" sz="1600" dirty="0" err="1"/>
              <a:t>sms</a:t>
            </a:r>
            <a:r>
              <a:rPr lang="en-US" sz="1600" dirty="0"/>
              <a:t> by </a:t>
            </a:r>
            <a:r>
              <a:rPr lang="en-US" sz="1600" dirty="0" err="1"/>
              <a:t>wfld</a:t>
            </a:r>
            <a:endParaRPr lang="en-US" sz="1600" dirty="0"/>
          </a:p>
          <a:p>
            <a:pPr marL="800100" lvl="1" indent="-342900">
              <a:buFont typeface="+mj-lt"/>
              <a:buAutoNum type="arabicPeriod"/>
            </a:pPr>
            <a:r>
              <a:rPr lang="en-US" sz="1600" dirty="0"/>
              <a:t>Number of </a:t>
            </a:r>
            <a:r>
              <a:rPr lang="en-US" sz="1600" dirty="0" err="1"/>
              <a:t>sms</a:t>
            </a:r>
            <a:r>
              <a:rPr lang="en-US" sz="1600" dirty="0"/>
              <a:t> by </a:t>
            </a:r>
            <a:r>
              <a:rPr lang="en-US" sz="1600" dirty="0" smtClean="0"/>
              <a:t>POD</a:t>
            </a:r>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849043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smtClean="0"/>
              <a:t>5. </a:t>
            </a:r>
            <a:r>
              <a:rPr lang="en-US" sz="3000" b="1" dirty="0" err="1" smtClean="0"/>
              <a:t>Gprs</a:t>
            </a:r>
            <a:endParaRPr lang="en-US" sz="3000" b="1" dirty="0"/>
          </a:p>
        </p:txBody>
      </p:sp>
      <p:sp>
        <p:nvSpPr>
          <p:cNvPr id="3" name="Content Placeholder 2"/>
          <p:cNvSpPr>
            <a:spLocks noGrp="1"/>
          </p:cNvSpPr>
          <p:nvPr>
            <p:ph idx="1"/>
          </p:nvPr>
        </p:nvSpPr>
        <p:spPr>
          <a:xfrm>
            <a:off x="628650" y="1063624"/>
            <a:ext cx="7886700" cy="5451475"/>
          </a:xfrm>
        </p:spPr>
        <p:txBody>
          <a:bodyPr>
            <a:normAutofit/>
          </a:bodyPr>
          <a:lstStyle/>
          <a:p>
            <a:r>
              <a:rPr lang="en-US" sz="2000" dirty="0" smtClean="0"/>
              <a:t>Raw info: Details of each and every data connection session</a:t>
            </a:r>
          </a:p>
          <a:p>
            <a:r>
              <a:rPr lang="en-US" sz="2000" dirty="0" smtClean="0"/>
              <a:t>Tags: POD, </a:t>
            </a:r>
            <a:r>
              <a:rPr lang="en-US" sz="2000" dirty="0" err="1" smtClean="0"/>
              <a:t>Daytype</a:t>
            </a:r>
            <a:r>
              <a:rPr lang="en-US" sz="2000" dirty="0" smtClean="0"/>
              <a:t>, </a:t>
            </a:r>
            <a:r>
              <a:rPr lang="en-US" sz="2000" dirty="0" err="1" smtClean="0"/>
              <a:t>WeeksBeforeLastDate</a:t>
            </a:r>
            <a:endParaRPr lang="en-US" sz="2000" dirty="0"/>
          </a:p>
          <a:p>
            <a:r>
              <a:rPr lang="en-US" sz="2000" dirty="0" smtClean="0"/>
              <a:t>Features generated: </a:t>
            </a:r>
          </a:p>
          <a:p>
            <a:pPr marL="800100" lvl="1" indent="-342900">
              <a:buFont typeface="+mj-lt"/>
              <a:buAutoNum type="arabicPeriod"/>
            </a:pPr>
            <a:r>
              <a:rPr lang="en-US" sz="1600" dirty="0" smtClean="0"/>
              <a:t>No. of data sessions</a:t>
            </a:r>
          </a:p>
          <a:p>
            <a:pPr marL="800100" lvl="1" indent="-342900">
              <a:buFont typeface="+mj-lt"/>
              <a:buAutoNum type="arabicPeriod"/>
            </a:pPr>
            <a:r>
              <a:rPr lang="en-US" sz="1600" dirty="0" smtClean="0"/>
              <a:t>Total up-down-volume</a:t>
            </a:r>
          </a:p>
          <a:p>
            <a:pPr marL="800100" lvl="1" indent="-342900">
              <a:buFont typeface="+mj-lt"/>
              <a:buAutoNum type="arabicPeriod"/>
            </a:pPr>
            <a:r>
              <a:rPr lang="en-US" sz="1600" dirty="0" smtClean="0"/>
              <a:t>Average volume per session</a:t>
            </a:r>
          </a:p>
          <a:p>
            <a:pPr marL="800100" lvl="1" indent="-342900">
              <a:buFont typeface="+mj-lt"/>
              <a:buAutoNum type="arabicPeriod"/>
            </a:pPr>
            <a:r>
              <a:rPr lang="en-US" sz="1600" dirty="0" smtClean="0"/>
              <a:t>Max session volume</a:t>
            </a:r>
          </a:p>
          <a:p>
            <a:pPr marL="800100" lvl="1" indent="-342900">
              <a:buFont typeface="+mj-lt"/>
              <a:buAutoNum type="arabicPeriod"/>
            </a:pPr>
            <a:r>
              <a:rPr lang="en-US" sz="1600" dirty="0" smtClean="0"/>
              <a:t>Min session volume</a:t>
            </a:r>
          </a:p>
          <a:p>
            <a:pPr marL="800100" lvl="1" indent="-342900">
              <a:buFont typeface="+mj-lt"/>
              <a:buAutoNum type="arabicPeriod"/>
            </a:pPr>
            <a:r>
              <a:rPr lang="en-US" sz="1600" dirty="0" smtClean="0"/>
              <a:t>Std. dev. In session volume</a:t>
            </a:r>
          </a:p>
          <a:p>
            <a:pPr marL="800100" lvl="1" indent="-342900">
              <a:buFont typeface="+mj-lt"/>
              <a:buAutoNum type="arabicPeriod"/>
            </a:pPr>
            <a:r>
              <a:rPr lang="en-US" sz="1600" dirty="0" smtClean="0"/>
              <a:t>Total volume by pod</a:t>
            </a:r>
          </a:p>
          <a:p>
            <a:pPr marL="800100" lvl="1" indent="-342900">
              <a:buFont typeface="+mj-lt"/>
              <a:buAutoNum type="arabicPeriod"/>
            </a:pPr>
            <a:r>
              <a:rPr lang="en-US" sz="1600" dirty="0" smtClean="0"/>
              <a:t>Max volume by pod</a:t>
            </a:r>
          </a:p>
          <a:p>
            <a:pPr marL="800100" lvl="1" indent="-342900">
              <a:buFont typeface="+mj-lt"/>
              <a:buAutoNum type="arabicPeriod"/>
            </a:pPr>
            <a:r>
              <a:rPr lang="en-US" sz="1600" dirty="0" err="1" smtClean="0"/>
              <a:t>Avg</a:t>
            </a:r>
            <a:r>
              <a:rPr lang="en-US" sz="1600" dirty="0" smtClean="0"/>
              <a:t> volume by pod</a:t>
            </a:r>
          </a:p>
          <a:p>
            <a:pPr marL="800100" lvl="1" indent="-342900">
              <a:buFont typeface="+mj-lt"/>
              <a:buAutoNum type="arabicPeriod"/>
            </a:pPr>
            <a:r>
              <a:rPr lang="en-US" sz="1600" dirty="0" smtClean="0"/>
              <a:t>Total volume by </a:t>
            </a:r>
            <a:r>
              <a:rPr lang="en-US" sz="1600" dirty="0" err="1" smtClean="0"/>
              <a:t>daytype</a:t>
            </a:r>
            <a:endParaRPr lang="en-US" sz="1600" dirty="0" smtClean="0"/>
          </a:p>
          <a:p>
            <a:pPr marL="800100" lvl="1" indent="-342900">
              <a:buFont typeface="+mj-lt"/>
              <a:buAutoNum type="arabicPeriod"/>
            </a:pPr>
            <a:r>
              <a:rPr lang="en-US" sz="1600" dirty="0" smtClean="0"/>
              <a:t>Max volume by </a:t>
            </a:r>
            <a:r>
              <a:rPr lang="en-US" sz="1600" dirty="0" err="1" smtClean="0"/>
              <a:t>daytype</a:t>
            </a:r>
            <a:endParaRPr lang="en-US" sz="1600" dirty="0" smtClean="0"/>
          </a:p>
          <a:p>
            <a:pPr marL="800100" lvl="1" indent="-342900">
              <a:buFont typeface="+mj-lt"/>
              <a:buAutoNum type="arabicPeriod"/>
            </a:pPr>
            <a:r>
              <a:rPr lang="en-US" sz="1600" dirty="0" err="1" smtClean="0"/>
              <a:t>Avg</a:t>
            </a:r>
            <a:r>
              <a:rPr lang="en-US" sz="1600" dirty="0" smtClean="0"/>
              <a:t> volume by </a:t>
            </a:r>
            <a:r>
              <a:rPr lang="en-US" sz="1600" dirty="0" err="1" smtClean="0"/>
              <a:t>daytype</a:t>
            </a:r>
            <a:endParaRPr lang="en-US" sz="1600" dirty="0" smtClean="0"/>
          </a:p>
          <a:p>
            <a:pPr marL="800100" lvl="1" indent="-342900">
              <a:buFont typeface="+mj-lt"/>
              <a:buAutoNum type="arabicPeriod"/>
            </a:pPr>
            <a:r>
              <a:rPr lang="en-US" sz="1600" dirty="0" smtClean="0"/>
              <a:t>Total volume by </a:t>
            </a:r>
            <a:r>
              <a:rPr lang="en-US" sz="1600" dirty="0" err="1" smtClean="0"/>
              <a:t>wfld</a:t>
            </a:r>
            <a:endParaRPr lang="en-US" sz="1600" dirty="0" smtClean="0"/>
          </a:p>
          <a:p>
            <a:pPr marL="800100" lvl="1" indent="-342900">
              <a:buFont typeface="+mj-lt"/>
              <a:buAutoNum type="arabicPeriod"/>
            </a:pPr>
            <a:r>
              <a:rPr lang="en-US" sz="1600" dirty="0" err="1" smtClean="0"/>
              <a:t>Avg</a:t>
            </a:r>
            <a:r>
              <a:rPr lang="en-US" sz="1600" dirty="0" smtClean="0"/>
              <a:t> volume by </a:t>
            </a:r>
            <a:r>
              <a:rPr lang="en-US" sz="1600" dirty="0" err="1" smtClean="0"/>
              <a:t>wfld</a:t>
            </a:r>
            <a:endParaRPr lang="en-US" sz="1600" dirty="0" smtClean="0"/>
          </a:p>
          <a:p>
            <a:pPr marL="800100" lvl="1" indent="-342900">
              <a:buFont typeface="+mj-lt"/>
              <a:buAutoNum type="arabicPeriod"/>
            </a:pPr>
            <a:r>
              <a:rPr lang="en-US" sz="1600" dirty="0" smtClean="0"/>
              <a:t>Max volume by </a:t>
            </a:r>
            <a:r>
              <a:rPr lang="en-US" sz="1600" dirty="0" err="1" smtClean="0"/>
              <a:t>wfld</a:t>
            </a:r>
            <a:endParaRPr lang="en-US" sz="1600" dirty="0" smtClean="0"/>
          </a:p>
          <a:p>
            <a:pPr marL="800100" lvl="1" indent="-342900">
              <a:buFont typeface="+mj-lt"/>
              <a:buAutoNum type="arabicPeriod"/>
            </a:pPr>
            <a:endParaRPr lang="en-US" sz="1600" dirty="0" smtClean="0"/>
          </a:p>
          <a:p>
            <a:pPr marL="800100" lvl="1" indent="-342900">
              <a:buFont typeface="+mj-lt"/>
              <a:buAutoNum type="arabicPeriod"/>
            </a:pPr>
            <a:endParaRPr lang="en-US" sz="16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1156951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327"/>
            <a:ext cx="7886700" cy="739774"/>
          </a:xfrm>
        </p:spPr>
        <p:txBody>
          <a:bodyPr>
            <a:normAutofit/>
          </a:bodyPr>
          <a:lstStyle/>
          <a:p>
            <a:r>
              <a:rPr lang="en-US" sz="3000" b="1" dirty="0"/>
              <a:t>6</a:t>
            </a:r>
            <a:r>
              <a:rPr lang="en-US" sz="3000" b="1" dirty="0" smtClean="0"/>
              <a:t>. </a:t>
            </a:r>
            <a:r>
              <a:rPr lang="en-US" sz="3000" b="1" dirty="0" err="1" smtClean="0"/>
              <a:t>Tot_charge_daily</a:t>
            </a:r>
            <a:endParaRPr lang="en-US" sz="3000" b="1" dirty="0"/>
          </a:p>
        </p:txBody>
      </p:sp>
      <p:sp>
        <p:nvSpPr>
          <p:cNvPr id="3" name="Content Placeholder 2"/>
          <p:cNvSpPr>
            <a:spLocks noGrp="1"/>
          </p:cNvSpPr>
          <p:nvPr>
            <p:ph idx="1"/>
          </p:nvPr>
        </p:nvSpPr>
        <p:spPr>
          <a:xfrm>
            <a:off x="628650" y="1063624"/>
            <a:ext cx="7886700" cy="5451475"/>
          </a:xfrm>
        </p:spPr>
        <p:txBody>
          <a:bodyPr>
            <a:normAutofit fontScale="92500" lnSpcReduction="20000"/>
          </a:bodyPr>
          <a:lstStyle/>
          <a:p>
            <a:r>
              <a:rPr lang="en-US" sz="2000" dirty="0" smtClean="0"/>
              <a:t>Raw info: Daily charges by categories</a:t>
            </a:r>
          </a:p>
          <a:p>
            <a:r>
              <a:rPr lang="en-US" sz="2000" dirty="0" smtClean="0"/>
              <a:t>Tags: </a:t>
            </a:r>
            <a:r>
              <a:rPr lang="en-US" sz="2000" dirty="0" err="1" smtClean="0"/>
              <a:t>Daytype</a:t>
            </a:r>
            <a:endParaRPr lang="en-US" sz="2000" dirty="0"/>
          </a:p>
          <a:p>
            <a:r>
              <a:rPr lang="en-US" sz="2000" dirty="0" smtClean="0"/>
              <a:t>Features generated: </a:t>
            </a:r>
          </a:p>
          <a:p>
            <a:pPr marL="800100" lvl="1" indent="-342900">
              <a:buFont typeface="+mj-lt"/>
              <a:buAutoNum type="arabicPeriod"/>
            </a:pPr>
            <a:r>
              <a:rPr lang="en-US" sz="1600" dirty="0" smtClean="0"/>
              <a:t>Number of days that charges were incurred</a:t>
            </a:r>
          </a:p>
          <a:p>
            <a:pPr marL="800100" lvl="1" indent="-342900">
              <a:buFont typeface="+mj-lt"/>
              <a:buAutoNum type="arabicPeriod"/>
            </a:pPr>
            <a:r>
              <a:rPr lang="en-US" sz="1600" dirty="0" smtClean="0"/>
              <a:t>Total org charges</a:t>
            </a:r>
          </a:p>
          <a:p>
            <a:pPr marL="800100" lvl="1" indent="-342900">
              <a:buFont typeface="+mj-lt"/>
              <a:buAutoNum type="arabicPeriod"/>
            </a:pPr>
            <a:r>
              <a:rPr lang="en-US" sz="1600" dirty="0" smtClean="0"/>
              <a:t>Ratio of total org charges by </a:t>
            </a:r>
            <a:r>
              <a:rPr lang="en-US" sz="1600" dirty="0" err="1" smtClean="0"/>
              <a:t>daytype</a:t>
            </a:r>
            <a:endParaRPr lang="en-US" sz="1600" dirty="0" smtClean="0"/>
          </a:p>
          <a:p>
            <a:pPr marL="800100" lvl="1" indent="-342900">
              <a:buFont typeface="+mj-lt"/>
              <a:buAutoNum type="arabicPeriod"/>
            </a:pPr>
            <a:r>
              <a:rPr lang="en-US" sz="1600" dirty="0" smtClean="0"/>
              <a:t>Ratio of total voice org charge (over total org charges)</a:t>
            </a:r>
          </a:p>
          <a:p>
            <a:pPr marL="800100" lvl="1" indent="-342900">
              <a:buFont typeface="+mj-lt"/>
              <a:buAutoNum type="arabicPeriod"/>
            </a:pPr>
            <a:r>
              <a:rPr lang="en-US" sz="1600" dirty="0"/>
              <a:t>Ratio of total </a:t>
            </a:r>
            <a:r>
              <a:rPr lang="en-US" sz="1600" dirty="0" err="1" smtClean="0"/>
              <a:t>sms</a:t>
            </a:r>
            <a:r>
              <a:rPr lang="en-US" sz="1600" dirty="0" smtClean="0"/>
              <a:t> </a:t>
            </a:r>
            <a:r>
              <a:rPr lang="en-US" sz="1600" dirty="0"/>
              <a:t>org </a:t>
            </a:r>
            <a:r>
              <a:rPr lang="en-US" sz="1600" dirty="0" smtClean="0"/>
              <a:t>charge</a:t>
            </a:r>
          </a:p>
          <a:p>
            <a:pPr marL="800100" lvl="1" indent="-342900">
              <a:buFont typeface="+mj-lt"/>
              <a:buAutoNum type="arabicPeriod"/>
            </a:pPr>
            <a:r>
              <a:rPr lang="en-US" sz="1600" dirty="0"/>
              <a:t>Ratio of total </a:t>
            </a:r>
            <a:r>
              <a:rPr lang="en-US" sz="1600" dirty="0" smtClean="0"/>
              <a:t>data </a:t>
            </a:r>
            <a:r>
              <a:rPr lang="en-US" sz="1600" dirty="0"/>
              <a:t>org </a:t>
            </a:r>
            <a:r>
              <a:rPr lang="en-US" sz="1600" dirty="0" smtClean="0"/>
              <a:t>charge</a:t>
            </a:r>
          </a:p>
          <a:p>
            <a:pPr marL="800100" lvl="1" indent="-342900">
              <a:buFont typeface="+mj-lt"/>
              <a:buAutoNum type="arabicPeriod"/>
            </a:pPr>
            <a:r>
              <a:rPr lang="en-US" sz="1600" dirty="0"/>
              <a:t>Ratio of total </a:t>
            </a:r>
            <a:r>
              <a:rPr lang="en-US" sz="1600" dirty="0" smtClean="0"/>
              <a:t>mms org charge</a:t>
            </a:r>
            <a:endParaRPr lang="en-US" sz="1600" dirty="0"/>
          </a:p>
          <a:p>
            <a:pPr marL="800100" lvl="1" indent="-342900">
              <a:buFont typeface="+mj-lt"/>
              <a:buAutoNum type="arabicPeriod"/>
            </a:pPr>
            <a:r>
              <a:rPr lang="en-US" sz="1600" dirty="0" smtClean="0"/>
              <a:t>Subscribed data </a:t>
            </a:r>
            <a:r>
              <a:rPr lang="en-US" sz="1600" dirty="0" err="1" smtClean="0"/>
              <a:t>pkg</a:t>
            </a:r>
            <a:r>
              <a:rPr lang="en-US" sz="1600" dirty="0" smtClean="0"/>
              <a:t> (Y/N)</a:t>
            </a:r>
          </a:p>
          <a:p>
            <a:pPr marL="800100" lvl="1" indent="-342900">
              <a:buFont typeface="+mj-lt"/>
              <a:buAutoNum type="arabicPeriod"/>
            </a:pPr>
            <a:r>
              <a:rPr lang="en-US" sz="1600" dirty="0" smtClean="0"/>
              <a:t>Ratio of total </a:t>
            </a:r>
            <a:r>
              <a:rPr lang="en-US" sz="1600" dirty="0" err="1" smtClean="0"/>
              <a:t>vas_voice</a:t>
            </a:r>
            <a:r>
              <a:rPr lang="en-US" sz="1600" dirty="0" smtClean="0"/>
              <a:t> org charge</a:t>
            </a:r>
          </a:p>
          <a:p>
            <a:pPr marL="800100" lvl="1" indent="-342900">
              <a:buFont typeface="+mj-lt"/>
              <a:buAutoNum type="arabicPeriod"/>
            </a:pPr>
            <a:r>
              <a:rPr lang="en-US" sz="1600" dirty="0" smtClean="0"/>
              <a:t>Ratio of total </a:t>
            </a:r>
            <a:r>
              <a:rPr lang="en-US" sz="1600" dirty="0" err="1" smtClean="0"/>
              <a:t>vas_sms</a:t>
            </a:r>
            <a:r>
              <a:rPr lang="en-US" sz="1600" dirty="0" smtClean="0"/>
              <a:t> org charge</a:t>
            </a:r>
          </a:p>
          <a:p>
            <a:pPr marL="800100" lvl="1" indent="-342900">
              <a:buFont typeface="+mj-lt"/>
              <a:buAutoNum type="arabicPeriod"/>
            </a:pPr>
            <a:r>
              <a:rPr lang="en-US" sz="1600" dirty="0" smtClean="0"/>
              <a:t>Ratio of total </a:t>
            </a:r>
            <a:r>
              <a:rPr lang="en-US" sz="1600" dirty="0" err="1" smtClean="0"/>
              <a:t>vas_data</a:t>
            </a:r>
            <a:r>
              <a:rPr lang="en-US" sz="1600" dirty="0" smtClean="0"/>
              <a:t> org charge</a:t>
            </a:r>
          </a:p>
          <a:p>
            <a:pPr marL="800100" lvl="1" indent="-342900">
              <a:buFont typeface="+mj-lt"/>
              <a:buAutoNum type="arabicPeriod"/>
            </a:pPr>
            <a:r>
              <a:rPr lang="en-US" sz="1600" dirty="0" smtClean="0"/>
              <a:t>Ratio of total </a:t>
            </a:r>
            <a:r>
              <a:rPr lang="en-US" sz="1600" dirty="0" err="1" smtClean="0"/>
              <a:t>vas_others</a:t>
            </a:r>
            <a:r>
              <a:rPr lang="en-US" sz="1600" dirty="0" smtClean="0"/>
              <a:t> org charge</a:t>
            </a:r>
          </a:p>
          <a:p>
            <a:pPr marL="800100" lvl="1" indent="-342900">
              <a:buFont typeface="+mj-lt"/>
              <a:buAutoNum type="arabicPeriod"/>
            </a:pPr>
            <a:r>
              <a:rPr lang="en-US" sz="1600" dirty="0" smtClean="0"/>
              <a:t>Ratio of total org charges (over total charges)</a:t>
            </a:r>
          </a:p>
          <a:p>
            <a:pPr marL="800100" lvl="1" indent="-342900">
              <a:buFont typeface="+mj-lt"/>
              <a:buAutoNum type="arabicPeriod"/>
            </a:pPr>
            <a:r>
              <a:rPr lang="en-US" sz="1600" dirty="0" smtClean="0"/>
              <a:t>Total RS charges</a:t>
            </a:r>
          </a:p>
          <a:p>
            <a:pPr marL="800100" lvl="1" indent="-342900">
              <a:buFont typeface="+mj-lt"/>
              <a:buAutoNum type="arabicPeriod"/>
            </a:pPr>
            <a:r>
              <a:rPr lang="en-US" sz="1600" dirty="0" smtClean="0"/>
              <a:t>Total RV charges</a:t>
            </a:r>
          </a:p>
          <a:p>
            <a:pPr marL="800100" lvl="1" indent="-342900">
              <a:buFont typeface="+mj-lt"/>
              <a:buAutoNum type="arabicPeriod"/>
            </a:pPr>
            <a:r>
              <a:rPr lang="en-US" sz="1600" dirty="0" smtClean="0"/>
              <a:t>Total free voice duration</a:t>
            </a:r>
          </a:p>
          <a:p>
            <a:pPr marL="800100" lvl="1" indent="-342900">
              <a:buFont typeface="+mj-lt"/>
              <a:buAutoNum type="arabicPeriod"/>
            </a:pPr>
            <a:r>
              <a:rPr lang="en-US" sz="1600" dirty="0" smtClean="0"/>
              <a:t>Total free </a:t>
            </a:r>
            <a:r>
              <a:rPr lang="en-US" sz="1600" dirty="0" err="1" smtClean="0"/>
              <a:t>sms</a:t>
            </a:r>
            <a:r>
              <a:rPr lang="en-US" sz="1600" dirty="0" smtClean="0"/>
              <a:t> times</a:t>
            </a:r>
          </a:p>
          <a:p>
            <a:pPr marL="800100" lvl="1" indent="-342900">
              <a:buFont typeface="+mj-lt"/>
              <a:buAutoNum type="arabicPeriod"/>
            </a:pPr>
            <a:r>
              <a:rPr lang="en-US" sz="1600" dirty="0" smtClean="0"/>
              <a:t>Total free data volume</a:t>
            </a:r>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14685025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6956</TotalTime>
  <Words>4439</Words>
  <Application>Microsoft Macintosh PowerPoint</Application>
  <PresentationFormat>On-screen Show (4:3)</PresentationFormat>
  <Paragraphs>1389</Paragraphs>
  <Slides>55</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Calibri</vt:lpstr>
      <vt:lpstr>Calibri Light</vt:lpstr>
      <vt:lpstr>Arial</vt:lpstr>
      <vt:lpstr>Office Theme</vt:lpstr>
      <vt:lpstr>PowerPoint Presentation</vt:lpstr>
      <vt:lpstr>Sequence of Events &amp; Timeline</vt:lpstr>
      <vt:lpstr>PowerPoint Presentation</vt:lpstr>
      <vt:lpstr>1. Voice_og</vt:lpstr>
      <vt:lpstr>2. Voice_ic</vt:lpstr>
      <vt:lpstr>3. Sms_og</vt:lpstr>
      <vt:lpstr>4. Sms_ic</vt:lpstr>
      <vt:lpstr>5. Gprs</vt:lpstr>
      <vt:lpstr>6. Tot_charge_daily</vt:lpstr>
      <vt:lpstr>7. Topup</vt:lpstr>
      <vt:lpstr>8. Account2_day</vt:lpstr>
      <vt:lpstr>9. Dailyfee</vt:lpstr>
      <vt:lpstr>10. Vas_cdr_day</vt:lpstr>
      <vt:lpstr>11. Home_acc</vt:lpstr>
      <vt:lpstr>12. Pre-subs</vt:lpstr>
      <vt:lpstr>PowerPoint Presentation</vt:lpstr>
      <vt:lpstr>Selection of the Best Attributes from Each Data Source</vt:lpstr>
      <vt:lpstr>Selection of the Best Attributes from Each Data Source</vt:lpstr>
      <vt:lpstr>Selection of the Best Attributes from Each Data Source</vt:lpstr>
      <vt:lpstr>Selection of the Best Attributes from Each Data Source</vt:lpstr>
      <vt:lpstr>Selection of the Best Attributes from Each Data Source</vt:lpstr>
      <vt:lpstr>Selection of the Best Attributes from Each Data Source</vt:lpstr>
      <vt:lpstr>Selection of the Best Attributes from Each Data Source</vt:lpstr>
      <vt:lpstr>Selection of the Best Attributes from Each Data Source</vt:lpstr>
      <vt:lpstr>Selection of the Best Attributes from Each Data Source</vt:lpstr>
      <vt:lpstr>Selection of the Best Attributes from Each Data Source</vt:lpstr>
      <vt:lpstr>Train and Validate a Churn Model</vt:lpstr>
      <vt:lpstr>Results – Confusion Matrix</vt:lpstr>
      <vt:lpstr>Important Attributes</vt:lpstr>
      <vt:lpstr>Baseline Models</vt:lpstr>
      <vt:lpstr>How to make use of this model ? :  Top Decile Analysis</vt:lpstr>
      <vt:lpstr>Top Decile Analysis</vt:lpstr>
      <vt:lpstr>PowerPoint Presentation</vt:lpstr>
      <vt:lpstr>Model Training</vt:lpstr>
      <vt:lpstr>Model Training</vt:lpstr>
      <vt:lpstr>PowerPoint Presentation</vt:lpstr>
      <vt:lpstr>Model Training</vt:lpstr>
      <vt:lpstr>PowerPoint Presentation</vt:lpstr>
      <vt:lpstr>PowerPoint Presentation</vt:lpstr>
      <vt:lpstr>PowerPoint Presentation</vt:lpstr>
      <vt:lpstr>Models Validation (Cluster_0, 3,082,885) </vt:lpstr>
      <vt:lpstr>Models Validation (Cluster_3, 823,704 customers)</vt:lpstr>
      <vt:lpstr>PowerPoint Presentation</vt:lpstr>
      <vt:lpstr>Training</vt:lpstr>
      <vt:lpstr>Training</vt:lpstr>
      <vt:lpstr>Training</vt:lpstr>
      <vt:lpstr>Training</vt:lpstr>
      <vt:lpstr>Training</vt:lpstr>
      <vt:lpstr>Training</vt:lpstr>
      <vt:lpstr>PowerPoint Presentation</vt:lpstr>
      <vt:lpstr>Scoring May-Oct’16 Subscribers</vt:lpstr>
      <vt:lpstr>Project Takeaways</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Jaden Teo</dc:creator>
  <cp:lastModifiedBy>Jaden Teo</cp:lastModifiedBy>
  <cp:revision>155</cp:revision>
  <dcterms:created xsi:type="dcterms:W3CDTF">2016-11-21T02:41:08Z</dcterms:created>
  <dcterms:modified xsi:type="dcterms:W3CDTF">2016-12-21T03:53:01Z</dcterms:modified>
</cp:coreProperties>
</file>